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80" r:id="rId5"/>
    <p:sldId id="281" r:id="rId6"/>
    <p:sldId id="288" r:id="rId7"/>
    <p:sldId id="282" r:id="rId8"/>
    <p:sldId id="289" r:id="rId9"/>
    <p:sldId id="290" r:id="rId10"/>
    <p:sldId id="291" r:id="rId11"/>
    <p:sldId id="292" r:id="rId12"/>
    <p:sldId id="295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9667" autoAdjust="0"/>
  </p:normalViewPr>
  <p:slideViewPr>
    <p:cSldViewPr>
      <p:cViewPr varScale="1">
        <p:scale>
          <a:sx n="60" d="100"/>
          <a:sy n="60" d="100"/>
        </p:scale>
        <p:origin x="16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001C6-14DF-422B-93B0-584E692CFF3D}" type="datetimeFigureOut">
              <a:rPr lang="en-IN" smtClean="0"/>
              <a:t>11-09-2020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84EF6-C947-4295-8F7A-12BEABFFF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6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48A7-80DB-4AD3-8123-701FC1FAD693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6" y="227"/>
            <a:ext cx="9141714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506" y="637953"/>
            <a:ext cx="6204344" cy="318950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7000" dirty="0" err="1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খলিসানী</a:t>
            </a:r>
            <a:r>
              <a:rPr lang="en-US" sz="7000" dirty="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7000" dirty="0" err="1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মহাবিদ্যালয়</a:t>
            </a:r>
            <a:br>
              <a:rPr lang="en-US" sz="7000" dirty="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</a:br>
            <a:r>
              <a:rPr lang="en-US" sz="7000" dirty="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7000" dirty="0" err="1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7000" dirty="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7000" dirty="0" err="1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বিভাগ</a:t>
            </a:r>
            <a:r>
              <a:rPr lang="en-US" sz="7000" dirty="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7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7000" dirty="0" err="1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সাম্মানিক</a:t>
            </a:r>
            <a:r>
              <a:rPr lang="en-US" sz="7000" dirty="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7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5810" y="4208147"/>
            <a:ext cx="254344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6554" y="4098333"/>
            <a:ext cx="151393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2286" y="4098334"/>
            <a:ext cx="6699764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06" y="4377268"/>
            <a:ext cx="5978177" cy="1280582"/>
          </a:xfrm>
        </p:spPr>
        <p:txBody>
          <a:bodyPr anchor="t">
            <a:noAutofit/>
          </a:bodyPr>
          <a:lstStyle/>
          <a:p>
            <a:pPr algn="l"/>
            <a:r>
              <a:rPr lang="en-US" sz="36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দ্বিতীয়</a:t>
            </a:r>
            <a:r>
              <a:rPr lang="en-US" sz="3600" b="1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বর্ষ</a:t>
            </a:r>
            <a:r>
              <a:rPr lang="en-US" sz="3600" b="1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২০২০-২১</a:t>
            </a:r>
          </a:p>
          <a:p>
            <a:pPr algn="l"/>
            <a:r>
              <a:rPr lang="en-US" sz="36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তৃতীয়</a:t>
            </a:r>
            <a:r>
              <a:rPr lang="en-US" sz="3600" b="1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সেমেস্টার</a:t>
            </a:r>
            <a:endParaRPr lang="en-US" sz="3600" b="1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0154" y="4377267"/>
            <a:ext cx="2341560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80A594-3DE1-4CBC-9E46-61F3F8A004E7}"/>
              </a:ext>
            </a:extLst>
          </p:cNvPr>
          <p:cNvSpPr txBox="1"/>
          <p:nvPr/>
        </p:nvSpPr>
        <p:spPr>
          <a:xfrm>
            <a:off x="800100" y="2377242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ব্যঞ্জনধ্বনির</a:t>
            </a:r>
            <a:r>
              <a:rPr lang="en-IN" sz="6000" dirty="0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6000" dirty="0" err="1">
                <a:solidFill>
                  <a:srgbClr val="C0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বর্গীকরণ</a:t>
            </a:r>
            <a:endParaRPr lang="en-IN" sz="6000" dirty="0">
              <a:solidFill>
                <a:srgbClr val="C0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5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nn | Techtunes | টেকটিউনস">
            <a:extLst>
              <a:ext uri="{FF2B5EF4-FFF2-40B4-BE49-F238E27FC236}">
                <a16:creationId xmlns:a16="http://schemas.microsoft.com/office/drawing/2014/main" id="{75FF395C-17BC-4467-916C-9A7DF6C2A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80772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00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FDBD99-C805-4309-8998-A919316CF739}"/>
              </a:ext>
            </a:extLst>
          </p:cNvPr>
          <p:cNvSpPr txBox="1"/>
          <p:nvPr/>
        </p:nvSpPr>
        <p:spPr>
          <a:xfrm>
            <a:off x="533400" y="1143000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</a:t>
            </a:r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 </a:t>
            </a:r>
            <a:r>
              <a:rPr lang="en-IN" sz="4800" b="1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</a:t>
            </a:r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ক, খ, গ, ঘ, ঙ</a:t>
            </a:r>
          </a:p>
          <a:p>
            <a:pPr algn="ctr"/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চ </a:t>
            </a:r>
            <a:r>
              <a:rPr lang="en-IN" sz="4800" b="1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</a:t>
            </a:r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চ, ছ, জ, ঝ, ঞ</a:t>
            </a:r>
          </a:p>
          <a:p>
            <a:pPr algn="ctr"/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ট </a:t>
            </a:r>
            <a:r>
              <a:rPr lang="en-IN" sz="4800" b="1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</a:t>
            </a:r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ট, ঠ, ড, ঢ, ণ</a:t>
            </a:r>
          </a:p>
          <a:p>
            <a:pPr algn="ctr"/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ত </a:t>
            </a:r>
            <a:r>
              <a:rPr lang="en-IN" sz="4800" b="1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</a:t>
            </a:r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ত, থ, দ, ধ, ন</a:t>
            </a:r>
          </a:p>
          <a:p>
            <a:pPr algn="ctr"/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প </a:t>
            </a:r>
            <a:r>
              <a:rPr lang="en-IN" sz="4800" b="1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</a:t>
            </a:r>
            <a:r>
              <a:rPr lang="en-IN" sz="4800" b="1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প, ফ, ব, ভ, ম</a:t>
            </a:r>
          </a:p>
        </p:txBody>
      </p:sp>
    </p:spTree>
    <p:extLst>
      <p:ext uri="{BB962C8B-B14F-4D97-AF65-F5344CB8AC3E}">
        <p14:creationId xmlns:p14="http://schemas.microsoft.com/office/powerpoint/2010/main" val="1436999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BBFC7C-48D5-43E8-BA86-AF60C772CA54}"/>
              </a:ext>
            </a:extLst>
          </p:cNvPr>
          <p:cNvSpPr txBox="1"/>
          <p:nvPr/>
        </p:nvSpPr>
        <p:spPr>
          <a:xfrm>
            <a:off x="457200" y="762000"/>
            <a:ext cx="845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উচ্চারণ-স্থান</a:t>
            </a:r>
            <a:r>
              <a:rPr lang="en-IN" sz="4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অনুযায়ী</a:t>
            </a:r>
            <a:r>
              <a:rPr lang="en-IN" sz="4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ওষ্ঠ্য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প, ফ, ব, ভ, ম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দন্ত্য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ত, থ, দ, ধ, ন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দন্ত্যমূলীয়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র, ল, ন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মূর্ধণ্য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ট, ঠ, ড, ঢ, ণ, ড়, ঢ়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তালুদন্ত্যমূলীয়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চ, ছ, জ, ঝ, শ, য়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কন্ঠ্য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স্নিগ্ধতালব্য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6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ক, খ, গ, ঘ, ঙ</a:t>
            </a:r>
          </a:p>
          <a:p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05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BBFC7C-48D5-43E8-BA86-AF60C772CA54}"/>
              </a:ext>
            </a:extLst>
          </p:cNvPr>
          <p:cNvSpPr txBox="1"/>
          <p:nvPr/>
        </p:nvSpPr>
        <p:spPr>
          <a:xfrm>
            <a:off x="342900" y="152400"/>
            <a:ext cx="8801100" cy="9694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উচ্চারণ-প্রকৃতি</a:t>
            </a:r>
            <a:r>
              <a:rPr lang="en-IN" sz="44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4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অনুযায়ী</a:t>
            </a:r>
            <a:endParaRPr lang="en-IN" sz="44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স্পৃষ্ট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ক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থেকে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ম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পর্যন্ত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( চ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ছাড়া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ঘৃষ্ট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চ, ছ, জ, 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উষ্ম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শ, স (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মগ্ন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স্বনিম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ষ 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নাসিক্য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ব্যঞ্জন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ঙ, ন, ম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পার্শ্বিক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ল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কম্পিত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র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তাড়িত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ড়, 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সঘোষ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প্রতি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বর্গের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৩য়, ৪র্থ, ৫ম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এছাড়াও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র, ল, হ, ড়, ঢ়, য়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অঘোষ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প্রতি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বর্গের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১ম ও ২য়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;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এছাড়াও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শ, স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মহাপ্রাণ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প্রতি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বর্গের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২য় ও ৪র্থ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অল্পপ্রাণ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–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প্রতি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বর্গের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১ম ও ৩য় </a:t>
            </a:r>
            <a:r>
              <a:rPr lang="en-IN" sz="3200" dirty="0" err="1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ধ্বনি</a:t>
            </a:r>
            <a:r>
              <a:rPr lang="en-IN" sz="32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; ড়</a:t>
            </a:r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4800" dirty="0">
                <a:solidFill>
                  <a:srgbClr val="FF0000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endParaRPr lang="en-IN" sz="3600" dirty="0">
              <a:solidFill>
                <a:srgbClr val="FF0000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7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1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CC - 6</a:t>
            </a:r>
          </a:p>
          <a:p>
            <a:pPr algn="ctr"/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ভাষাতত্ত্ব</a:t>
            </a:r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1359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উৎস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ইতিহাস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যুগবিভাগ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প্রাচীন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মধ্য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আধুনিক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বাংলার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কালনির্ণয়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সাধারণ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লক্ষ্মণ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ভাষাতাত্ত্বিক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বৈশিষ্ট্য</a:t>
            </a:r>
            <a:endParaRPr lang="en-US" sz="3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উচ্চারণস্থান</a:t>
            </a:r>
            <a:endParaRPr lang="en-US" sz="3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পরিবর্তন</a:t>
            </a:r>
            <a:endParaRPr lang="en-US" sz="3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শব্দার্থ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তত্ত্ব</a:t>
            </a:r>
            <a:endParaRPr lang="en-US" sz="3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সাধু-চলিত</a:t>
            </a:r>
            <a:endParaRPr lang="en-US" sz="3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3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বাক্যতত্ত্ব</a:t>
            </a:r>
            <a:endParaRPr lang="en-US" sz="3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উপভাষা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0"/>
            <a:ext cx="8839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5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উচ্চারণ-স্থান</a:t>
            </a:r>
            <a:r>
              <a:rPr lang="en-US" sz="5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5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উচ্চারণ-প্রকৃতি</a:t>
            </a:r>
            <a:endParaRPr lang="en-US" sz="5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5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এবং</a:t>
            </a:r>
            <a:endParaRPr lang="en-US" sz="5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5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r>
              <a:rPr lang="en-US" sz="5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</a:p>
          <a:p>
            <a:pPr algn="ctr"/>
            <a:endParaRPr lang="en-US" sz="6000" b="1" dirty="0">
              <a:latin typeface="+mj-lt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মৌলিক</a:t>
            </a:r>
            <a:r>
              <a:rPr lang="en-US" sz="60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endParaRPr lang="en-US" sz="60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যে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স্বরধ্বনিকে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আর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ভাঙা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যায়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না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তাকে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বলে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মৌলিক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।</a:t>
            </a:r>
          </a:p>
          <a:p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আন্তর্জাতিকভাবে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ভাষাতাত্ত্বিকরা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আটটি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প্রাথমিক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মৌলিক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স্বরধ্বনির</a:t>
            </a:r>
            <a:endParaRPr lang="en-US" sz="32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কথা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বলেছেন</a:t>
            </a:r>
            <a:r>
              <a:rPr lang="en-US" sz="32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। 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ই, এ, </a:t>
            </a:r>
            <a:r>
              <a:rPr lang="en-US" sz="48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অ্যা</a:t>
            </a:r>
            <a:r>
              <a:rPr lang="en-US" sz="48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, আ’, আ, অ, ও, উ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48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স্বরধ্বনির</a:t>
            </a:r>
            <a:r>
              <a:rPr lang="en-US" sz="48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সংখ্যা</a:t>
            </a:r>
            <a:r>
              <a:rPr lang="en-US" sz="48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সাতটি</a:t>
            </a:r>
            <a:r>
              <a:rPr lang="en-US" sz="48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অ, আ, ই, উ, এ, </a:t>
            </a:r>
            <a:r>
              <a:rPr lang="en-US" sz="480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ও, অ্যা</a:t>
            </a:r>
            <a:endParaRPr lang="en-US" sz="48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endParaRPr lang="en-US" sz="6000" b="1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endParaRPr lang="en-US" sz="32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28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2F5CA8-D269-4A68-B626-3AFA706EB5CB}"/>
              </a:ext>
            </a:extLst>
          </p:cNvPr>
          <p:cNvCxnSpPr>
            <a:cxnSpLocks/>
            <a:stCxn id="68" idx="3"/>
            <a:endCxn id="71" idx="1"/>
          </p:cNvCxnSpPr>
          <p:nvPr/>
        </p:nvCxnSpPr>
        <p:spPr>
          <a:xfrm flipV="1">
            <a:off x="777292" y="1676400"/>
            <a:ext cx="6807616" cy="54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88AAE7E-6685-463A-AD4A-9BC4448CA262}"/>
              </a:ext>
            </a:extLst>
          </p:cNvPr>
          <p:cNvCxnSpPr>
            <a:cxnSpLocks/>
          </p:cNvCxnSpPr>
          <p:nvPr/>
        </p:nvCxnSpPr>
        <p:spPr>
          <a:xfrm flipV="1">
            <a:off x="7045618" y="1676400"/>
            <a:ext cx="567364" cy="2590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DFD2C8F-D000-491E-9143-A12ED4DA7227}"/>
              </a:ext>
            </a:extLst>
          </p:cNvPr>
          <p:cNvCxnSpPr>
            <a:cxnSpLocks/>
            <a:stCxn id="68" idx="3"/>
          </p:cNvCxnSpPr>
          <p:nvPr/>
        </p:nvCxnSpPr>
        <p:spPr>
          <a:xfrm>
            <a:off x="777292" y="1731078"/>
            <a:ext cx="893595" cy="25343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76E29B6-E6B2-475E-81EB-1C8230A78AED}"/>
              </a:ext>
            </a:extLst>
          </p:cNvPr>
          <p:cNvCxnSpPr>
            <a:cxnSpLocks/>
          </p:cNvCxnSpPr>
          <p:nvPr/>
        </p:nvCxnSpPr>
        <p:spPr>
          <a:xfrm flipV="1">
            <a:off x="1224089" y="2971800"/>
            <a:ext cx="6091111" cy="24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F471ADA-3D61-4F86-BAFF-E649A6C60772}"/>
              </a:ext>
            </a:extLst>
          </p:cNvPr>
          <p:cNvCxnSpPr>
            <a:cxnSpLocks/>
          </p:cNvCxnSpPr>
          <p:nvPr/>
        </p:nvCxnSpPr>
        <p:spPr>
          <a:xfrm>
            <a:off x="1676400" y="4267200"/>
            <a:ext cx="536921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A275B927-35CA-48D2-9DD9-01B69E908EFB}"/>
              </a:ext>
            </a:extLst>
          </p:cNvPr>
          <p:cNvSpPr txBox="1"/>
          <p:nvPr/>
        </p:nvSpPr>
        <p:spPr>
          <a:xfrm>
            <a:off x="1295400" y="533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বাংলা</a:t>
            </a:r>
            <a:r>
              <a:rPr lang="en-IN" sz="4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স্বরধ্বনির</a:t>
            </a:r>
            <a:r>
              <a:rPr lang="en-IN" sz="4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উচ্চারণস্থান</a:t>
            </a:r>
            <a:endParaRPr lang="en-IN" sz="48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1765754-DF0B-43B6-BA5B-73A9E169D204}"/>
              </a:ext>
            </a:extLst>
          </p:cNvPr>
          <p:cNvSpPr txBox="1"/>
          <p:nvPr/>
        </p:nvSpPr>
        <p:spPr>
          <a:xfrm>
            <a:off x="209301" y="1377135"/>
            <a:ext cx="567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ই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D710B37-A422-48F0-BF82-2E2209654969}"/>
              </a:ext>
            </a:extLst>
          </p:cNvPr>
          <p:cNvSpPr txBox="1"/>
          <p:nvPr/>
        </p:nvSpPr>
        <p:spPr>
          <a:xfrm>
            <a:off x="7584908" y="1322457"/>
            <a:ext cx="567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B52D497-9A40-402E-B617-CB39E5F2E0F6}"/>
              </a:ext>
            </a:extLst>
          </p:cNvPr>
          <p:cNvSpPr txBox="1"/>
          <p:nvPr/>
        </p:nvSpPr>
        <p:spPr>
          <a:xfrm>
            <a:off x="712939" y="2669064"/>
            <a:ext cx="567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278A0FE-04E0-441F-8973-7B3698EECB4B}"/>
              </a:ext>
            </a:extLst>
          </p:cNvPr>
          <p:cNvSpPr txBox="1"/>
          <p:nvPr/>
        </p:nvSpPr>
        <p:spPr>
          <a:xfrm>
            <a:off x="1089109" y="4188936"/>
            <a:ext cx="62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অ্যা</a:t>
            </a:r>
            <a:endParaRPr lang="en-IN" sz="40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6E52A89-78D3-48DF-9EF6-0AC4D45201E0}"/>
              </a:ext>
            </a:extLst>
          </p:cNvPr>
          <p:cNvSpPr txBox="1"/>
          <p:nvPr/>
        </p:nvSpPr>
        <p:spPr>
          <a:xfrm>
            <a:off x="7395098" y="2642369"/>
            <a:ext cx="567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ও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BC4C2CC-B491-4EB6-BF43-65C9A58B84DB}"/>
              </a:ext>
            </a:extLst>
          </p:cNvPr>
          <p:cNvSpPr txBox="1"/>
          <p:nvPr/>
        </p:nvSpPr>
        <p:spPr>
          <a:xfrm>
            <a:off x="7111102" y="4061984"/>
            <a:ext cx="567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54560A6-D2CF-46A6-A892-ECA28667F093}"/>
              </a:ext>
            </a:extLst>
          </p:cNvPr>
          <p:cNvSpPr txBox="1"/>
          <p:nvPr/>
        </p:nvSpPr>
        <p:spPr>
          <a:xfrm>
            <a:off x="4097504" y="4259179"/>
            <a:ext cx="567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</a:t>
            </a:r>
          </a:p>
        </p:txBody>
      </p:sp>
    </p:spTree>
    <p:extLst>
      <p:ext uri="{BB962C8B-B14F-4D97-AF65-F5344CB8AC3E}">
        <p14:creationId xmlns:p14="http://schemas.microsoft.com/office/powerpoint/2010/main" val="31977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>
            <a:extLst>
              <a:ext uri="{FF2B5EF4-FFF2-40B4-BE49-F238E27FC236}">
                <a16:creationId xmlns:a16="http://schemas.microsoft.com/office/drawing/2014/main" id="{F4C3CB9D-6F9A-4D69-916B-61F14FACD397}"/>
              </a:ext>
            </a:extLst>
          </p:cNvPr>
          <p:cNvSpPr/>
          <p:nvPr/>
        </p:nvSpPr>
        <p:spPr>
          <a:xfrm>
            <a:off x="1981200" y="808713"/>
            <a:ext cx="685800" cy="757989"/>
          </a:xfrm>
          <a:prstGeom prst="hexagon">
            <a:avLst/>
          </a:prstGeom>
          <a:solidFill>
            <a:schemeClr val="tx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১</a:t>
            </a:r>
            <a:endParaRPr lang="en-IN" sz="60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1D1F19-E760-4450-975D-DF90558377DE}"/>
              </a:ext>
            </a:extLst>
          </p:cNvPr>
          <p:cNvSpPr txBox="1"/>
          <p:nvPr/>
        </p:nvSpPr>
        <p:spPr>
          <a:xfrm>
            <a:off x="457200" y="838200"/>
            <a:ext cx="83439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(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জিহ্বার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অবস্থান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অনুসারে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)</a:t>
            </a:r>
          </a:p>
          <a:p>
            <a:pPr algn="ctr"/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উচ্চ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ই, উ</a:t>
            </a:r>
          </a:p>
          <a:p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উচ্চ-মধ্য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এ, ও</a:t>
            </a:r>
          </a:p>
          <a:p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নিম্ন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অ্যা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, অ</a:t>
            </a:r>
          </a:p>
          <a:p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নিম্ন-মধ্য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আ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8515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1D1F19-E760-4450-975D-DF90558377DE}"/>
              </a:ext>
            </a:extLst>
          </p:cNvPr>
          <p:cNvSpPr txBox="1"/>
          <p:nvPr/>
        </p:nvSpPr>
        <p:spPr>
          <a:xfrm>
            <a:off x="457200" y="838200"/>
            <a:ext cx="83439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(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জিহ্বার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অবস্থান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অনুসারে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)</a:t>
            </a:r>
          </a:p>
          <a:p>
            <a:pPr algn="ctr"/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সম্মুখ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ই, এ,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অ্যা</a:t>
            </a:r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পশ্চা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ৎ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উ, ও, অ</a:t>
            </a:r>
          </a:p>
          <a:p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কেন্দ্রীয়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আ</a:t>
            </a:r>
          </a:p>
          <a:p>
            <a:endParaRPr lang="en-US" sz="4400" dirty="0">
              <a:latin typeface="+mj-lt"/>
            </a:endParaRP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38AF6043-5F4E-44CC-9162-E451D189DFAD}"/>
              </a:ext>
            </a:extLst>
          </p:cNvPr>
          <p:cNvSpPr/>
          <p:nvPr/>
        </p:nvSpPr>
        <p:spPr>
          <a:xfrm>
            <a:off x="1981200" y="685800"/>
            <a:ext cx="685800" cy="762000"/>
          </a:xfrm>
          <a:prstGeom prst="hexagon">
            <a:avLst/>
          </a:prstGeom>
          <a:solidFill>
            <a:schemeClr val="tx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২</a:t>
            </a:r>
            <a:endParaRPr lang="en-IN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0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1D1F19-E760-4450-975D-DF90558377DE}"/>
              </a:ext>
            </a:extLst>
          </p:cNvPr>
          <p:cNvSpPr txBox="1"/>
          <p:nvPr/>
        </p:nvSpPr>
        <p:spPr>
          <a:xfrm>
            <a:off x="609600" y="1012954"/>
            <a:ext cx="834390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(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মুখবিবরের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শূন্যস্থানের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পরিমাপ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অনুসারে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)</a:t>
            </a:r>
          </a:p>
          <a:p>
            <a:pPr algn="ctr"/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সংবৃত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ই, উ</a:t>
            </a:r>
          </a:p>
          <a:p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বিবৃত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আ</a:t>
            </a:r>
          </a:p>
          <a:p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অর্ধসংবৃত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এ, ও</a:t>
            </a:r>
          </a:p>
          <a:p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অর্ধবিবৃত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অ্যা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, অ</a:t>
            </a:r>
          </a:p>
          <a:p>
            <a:endParaRPr lang="en-US" sz="4400" dirty="0">
              <a:latin typeface="+mj-lt"/>
            </a:endParaRP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38AF6043-5F4E-44CC-9162-E451D189DFAD}"/>
              </a:ext>
            </a:extLst>
          </p:cNvPr>
          <p:cNvSpPr/>
          <p:nvPr/>
        </p:nvSpPr>
        <p:spPr>
          <a:xfrm>
            <a:off x="1981200" y="685800"/>
            <a:ext cx="685800" cy="762000"/>
          </a:xfrm>
          <a:prstGeom prst="hexagon">
            <a:avLst/>
          </a:prstGeom>
          <a:solidFill>
            <a:schemeClr val="tx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৩</a:t>
            </a:r>
            <a:endParaRPr lang="en-IN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1D1F19-E760-4450-975D-DF90558377DE}"/>
              </a:ext>
            </a:extLst>
          </p:cNvPr>
          <p:cNvSpPr txBox="1"/>
          <p:nvPr/>
        </p:nvSpPr>
        <p:spPr>
          <a:xfrm>
            <a:off x="457200" y="838200"/>
            <a:ext cx="83439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(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ওষ্ঠ্যের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আকৃতি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অনুসারে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)</a:t>
            </a:r>
          </a:p>
          <a:p>
            <a:pPr algn="ctr"/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প্রসারিত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ই, এ,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অ্যা</a:t>
            </a:r>
            <a:endParaRPr lang="en-US" sz="4400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কুঞ্চিত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উ, ও, অ</a:t>
            </a:r>
          </a:p>
          <a:p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মধ্যস্থ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স্বরধ্বনি</a:t>
            </a:r>
            <a:r>
              <a:rPr lang="en-US" sz="44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 = আ</a:t>
            </a:r>
          </a:p>
          <a:p>
            <a:endParaRPr lang="en-US" sz="4400" dirty="0">
              <a:latin typeface="+mj-lt"/>
            </a:endParaRPr>
          </a:p>
        </p:txBody>
      </p:sp>
      <p:sp>
        <p:nvSpPr>
          <p:cNvPr id="2" name="Hexagon 1">
            <a:extLst>
              <a:ext uri="{FF2B5EF4-FFF2-40B4-BE49-F238E27FC236}">
                <a16:creationId xmlns:a16="http://schemas.microsoft.com/office/drawing/2014/main" id="{38AF6043-5F4E-44CC-9162-E451D189DFAD}"/>
              </a:ext>
            </a:extLst>
          </p:cNvPr>
          <p:cNvSpPr/>
          <p:nvPr/>
        </p:nvSpPr>
        <p:spPr>
          <a:xfrm>
            <a:off x="1981200" y="685800"/>
            <a:ext cx="685800" cy="762000"/>
          </a:xfrm>
          <a:prstGeom prst="hexagon">
            <a:avLst/>
          </a:prstGeom>
          <a:solidFill>
            <a:schemeClr val="tx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৪</a:t>
            </a:r>
            <a:endParaRPr lang="en-IN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9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530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Bangla</vt:lpstr>
      <vt:lpstr>Calibri</vt:lpstr>
      <vt:lpstr>Wingdings</vt:lpstr>
      <vt:lpstr>Office Theme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(সাম্মানিক )</dc:title>
  <dc:creator>Dhrubajyoti</dc:creator>
  <cp:lastModifiedBy>Dhrubajyoti</cp:lastModifiedBy>
  <cp:revision>8</cp:revision>
  <dcterms:created xsi:type="dcterms:W3CDTF">2020-09-11T03:57:29Z</dcterms:created>
  <dcterms:modified xsi:type="dcterms:W3CDTF">2020-09-11T05:02:22Z</dcterms:modified>
</cp:coreProperties>
</file>