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257" r:id="rId3"/>
    <p:sldId id="258" r:id="rId4"/>
    <p:sldId id="280" r:id="rId5"/>
    <p:sldId id="281" r:id="rId6"/>
    <p:sldId id="288" r:id="rId7"/>
    <p:sldId id="282" r:id="rId8"/>
    <p:sldId id="289" r:id="rId9"/>
    <p:sldId id="290" r:id="rId10"/>
    <p:sldId id="291" r:id="rId11"/>
    <p:sldId id="292" r:id="rId12"/>
    <p:sldId id="295" r:id="rId13"/>
    <p:sldId id="293" r:id="rId14"/>
    <p:sldId id="294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99" autoAdjust="0"/>
    <p:restoredTop sz="89667" autoAdjust="0"/>
  </p:normalViewPr>
  <p:slideViewPr>
    <p:cSldViewPr>
      <p:cViewPr varScale="1">
        <p:scale>
          <a:sx n="60" d="100"/>
          <a:sy n="60" d="100"/>
        </p:scale>
        <p:origin x="1680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B001C6-14DF-422B-93B0-584E692CFF3D}" type="datetimeFigureOut">
              <a:rPr lang="en-IN" smtClean="0"/>
              <a:t>11-09-2020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484EF6-C947-4295-8F7A-12BEABFFFB5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7376595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148A7-80DB-4AD3-8123-701FC1FAD693}" type="datetimeFigureOut">
              <a:rPr lang="en-US" smtClean="0"/>
              <a:pPr/>
              <a:t>9/11/2020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5A56C-BACF-4BD1-8255-2945F2F884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148A7-80DB-4AD3-8123-701FC1FAD693}" type="datetimeFigureOut">
              <a:rPr lang="en-US" smtClean="0"/>
              <a:pPr/>
              <a:t>9/11/2020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5A56C-BACF-4BD1-8255-2945F2F884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148A7-80DB-4AD3-8123-701FC1FAD693}" type="datetimeFigureOut">
              <a:rPr lang="en-US" smtClean="0"/>
              <a:pPr/>
              <a:t>9/11/2020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5A56C-BACF-4BD1-8255-2945F2F884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148A7-80DB-4AD3-8123-701FC1FAD693}" type="datetimeFigureOut">
              <a:rPr lang="en-US" smtClean="0"/>
              <a:pPr/>
              <a:t>9/11/2020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5A56C-BACF-4BD1-8255-2945F2F884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148A7-80DB-4AD3-8123-701FC1FAD693}" type="datetimeFigureOut">
              <a:rPr lang="en-US" smtClean="0"/>
              <a:pPr/>
              <a:t>9/11/2020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5A56C-BACF-4BD1-8255-2945F2F884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148A7-80DB-4AD3-8123-701FC1FAD693}" type="datetimeFigureOut">
              <a:rPr lang="en-US" smtClean="0"/>
              <a:pPr/>
              <a:t>9/11/2020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5A56C-BACF-4BD1-8255-2945F2F884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148A7-80DB-4AD3-8123-701FC1FAD693}" type="datetimeFigureOut">
              <a:rPr lang="en-US" smtClean="0"/>
              <a:pPr/>
              <a:t>9/11/2020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5A56C-BACF-4BD1-8255-2945F2F884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148A7-80DB-4AD3-8123-701FC1FAD693}" type="datetimeFigureOut">
              <a:rPr lang="en-US" smtClean="0"/>
              <a:pPr/>
              <a:t>9/11/2020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5A56C-BACF-4BD1-8255-2945F2F884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148A7-80DB-4AD3-8123-701FC1FAD693}" type="datetimeFigureOut">
              <a:rPr lang="en-US" smtClean="0"/>
              <a:pPr/>
              <a:t>9/11/2020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5A56C-BACF-4BD1-8255-2945F2F884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148A7-80DB-4AD3-8123-701FC1FAD693}" type="datetimeFigureOut">
              <a:rPr lang="en-US" smtClean="0"/>
              <a:pPr/>
              <a:t>9/11/2020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5A56C-BACF-4BD1-8255-2945F2F884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148A7-80DB-4AD3-8123-701FC1FAD693}" type="datetimeFigureOut">
              <a:rPr lang="en-US" smtClean="0"/>
              <a:pPr/>
              <a:t>9/11/2020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5A56C-BACF-4BD1-8255-2945F2F884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3148A7-80DB-4AD3-8123-701FC1FAD693}" type="datetimeFigureOut">
              <a:rPr lang="en-US" smtClean="0"/>
              <a:pPr/>
              <a:t>9/11/2020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65A56C-BACF-4BD1-8255-2945F2F884D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0B3B9DBC-97CC-4A18-B4A6-66E2402922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F4492644-1D84-449E-94E4-5FC5C873D3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2286" y="227"/>
            <a:ext cx="9141714" cy="4551895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96506" y="637953"/>
            <a:ext cx="6204344" cy="3189507"/>
          </a:xfrm>
        </p:spPr>
        <p:txBody>
          <a:bodyPr>
            <a:normAutofit/>
          </a:bodyPr>
          <a:lstStyle/>
          <a:p>
            <a:pPr algn="l">
              <a:lnSpc>
                <a:spcPct val="90000"/>
              </a:lnSpc>
            </a:pPr>
            <a:r>
              <a:rPr lang="en-US" sz="7000" dirty="0" err="1">
                <a:solidFill>
                  <a:srgbClr val="FFFFFF"/>
                </a:solidFill>
                <a:latin typeface="Bangla" pitchFamily="66" charset="0"/>
                <a:cs typeface="Bangla" pitchFamily="66" charset="0"/>
              </a:rPr>
              <a:t>খলিসানী</a:t>
            </a:r>
            <a:r>
              <a:rPr lang="en-US" sz="7000" dirty="0">
                <a:solidFill>
                  <a:srgbClr val="FFFFFF"/>
                </a:solidFill>
                <a:latin typeface="Bangla" pitchFamily="66" charset="0"/>
                <a:cs typeface="Bangla" pitchFamily="66" charset="0"/>
              </a:rPr>
              <a:t> </a:t>
            </a:r>
            <a:r>
              <a:rPr lang="en-US" sz="7000" dirty="0" err="1">
                <a:solidFill>
                  <a:srgbClr val="FFFFFF"/>
                </a:solidFill>
                <a:latin typeface="Bangla" pitchFamily="66" charset="0"/>
                <a:cs typeface="Bangla" pitchFamily="66" charset="0"/>
              </a:rPr>
              <a:t>মহাবিদ্যালয়</a:t>
            </a:r>
            <a:br>
              <a:rPr lang="en-US" sz="7000" dirty="0">
                <a:solidFill>
                  <a:srgbClr val="FFFFFF"/>
                </a:solidFill>
                <a:latin typeface="Bangla" pitchFamily="66" charset="0"/>
                <a:cs typeface="Bangla" pitchFamily="66" charset="0"/>
              </a:rPr>
            </a:br>
            <a:r>
              <a:rPr lang="en-US" sz="7000" dirty="0">
                <a:solidFill>
                  <a:srgbClr val="FFFFFF"/>
                </a:solidFill>
                <a:latin typeface="Bangla" pitchFamily="66" charset="0"/>
                <a:cs typeface="Bangla" pitchFamily="66" charset="0"/>
              </a:rPr>
              <a:t> </a:t>
            </a:r>
            <a:r>
              <a:rPr lang="en-US" sz="7000" dirty="0" err="1">
                <a:solidFill>
                  <a:srgbClr val="FFFFFF"/>
                </a:solidFill>
                <a:latin typeface="Bangla" pitchFamily="66" charset="0"/>
                <a:cs typeface="Bangla" pitchFamily="66" charset="0"/>
              </a:rPr>
              <a:t>বাংলা</a:t>
            </a:r>
            <a:r>
              <a:rPr lang="en-US" sz="7000" dirty="0">
                <a:solidFill>
                  <a:srgbClr val="FFFFFF"/>
                </a:solidFill>
                <a:latin typeface="Bangla" pitchFamily="66" charset="0"/>
                <a:cs typeface="Bangla" pitchFamily="66" charset="0"/>
              </a:rPr>
              <a:t> </a:t>
            </a:r>
            <a:r>
              <a:rPr lang="en-US" sz="7000" dirty="0" err="1">
                <a:solidFill>
                  <a:srgbClr val="FFFFFF"/>
                </a:solidFill>
                <a:latin typeface="Bangla" pitchFamily="66" charset="0"/>
                <a:cs typeface="Bangla" pitchFamily="66" charset="0"/>
              </a:rPr>
              <a:t>বিভাগ</a:t>
            </a:r>
            <a:r>
              <a:rPr lang="en-US" sz="7000" dirty="0">
                <a:solidFill>
                  <a:srgbClr val="FFFFFF"/>
                </a:solidFill>
                <a:latin typeface="Bangla" pitchFamily="66" charset="0"/>
                <a:cs typeface="Bangla" pitchFamily="66" charset="0"/>
              </a:rPr>
              <a:t> </a:t>
            </a:r>
            <a:r>
              <a:rPr lang="en-US" sz="7000" dirty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en-US" sz="7000" dirty="0" err="1">
                <a:solidFill>
                  <a:srgbClr val="FFFFFF"/>
                </a:solidFill>
                <a:latin typeface="Bangla" pitchFamily="66" charset="0"/>
                <a:cs typeface="Bangla" pitchFamily="66" charset="0"/>
              </a:rPr>
              <a:t>সাম্মানিক</a:t>
            </a:r>
            <a:r>
              <a:rPr lang="en-US" sz="7000" dirty="0">
                <a:solidFill>
                  <a:srgbClr val="FFFFFF"/>
                </a:solidFill>
                <a:latin typeface="Bangla" pitchFamily="66" charset="0"/>
                <a:cs typeface="Bangla" pitchFamily="66" charset="0"/>
              </a:rPr>
              <a:t> </a:t>
            </a:r>
            <a:r>
              <a:rPr lang="en-US" sz="7000" dirty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)</a:t>
            </a:r>
          </a:p>
        </p:txBody>
      </p:sp>
      <p:sp>
        <p:nvSpPr>
          <p:cNvPr id="23" name="Freeform 6">
            <a:extLst>
              <a:ext uri="{FF2B5EF4-FFF2-40B4-BE49-F238E27FC236}">
                <a16:creationId xmlns:a16="http://schemas.microsoft.com/office/drawing/2014/main" id="{94EE1A74-DEBF-434E-8B5E-7AB296ECBE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545810" y="4208147"/>
            <a:ext cx="254344" cy="1938528"/>
          </a:xfrm>
          <a:custGeom>
            <a:avLst/>
            <a:gdLst>
              <a:gd name="T0" fmla="*/ 414 w 414"/>
              <a:gd name="T1" fmla="*/ 2447 h 2447"/>
              <a:gd name="T2" fmla="*/ 0 w 414"/>
              <a:gd name="T3" fmla="*/ 2247 h 2447"/>
              <a:gd name="T4" fmla="*/ 0 w 414"/>
              <a:gd name="T5" fmla="*/ 0 h 2447"/>
              <a:gd name="T6" fmla="*/ 414 w 414"/>
              <a:gd name="T7" fmla="*/ 200 h 2447"/>
              <a:gd name="T8" fmla="*/ 414 w 414"/>
              <a:gd name="T9" fmla="*/ 2447 h 24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4" h="2447">
                <a:moveTo>
                  <a:pt x="414" y="2447"/>
                </a:moveTo>
                <a:lnTo>
                  <a:pt x="0" y="2247"/>
                </a:lnTo>
                <a:lnTo>
                  <a:pt x="0" y="0"/>
                </a:lnTo>
                <a:lnTo>
                  <a:pt x="414" y="200"/>
                </a:lnTo>
                <a:lnTo>
                  <a:pt x="414" y="244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5" name="Freeform 7">
            <a:extLst>
              <a:ext uri="{FF2B5EF4-FFF2-40B4-BE49-F238E27FC236}">
                <a16:creationId xmlns:a16="http://schemas.microsoft.com/office/drawing/2014/main" id="{8C7C4D4B-92D9-4FA4-A294-749E8574FF5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546554" y="4098333"/>
            <a:ext cx="151393" cy="1874520"/>
          </a:xfrm>
          <a:custGeom>
            <a:avLst/>
            <a:gdLst>
              <a:gd name="T0" fmla="*/ 209 w 209"/>
              <a:gd name="T1" fmla="*/ 2246 h 2358"/>
              <a:gd name="T2" fmla="*/ 0 w 209"/>
              <a:gd name="T3" fmla="*/ 2358 h 2358"/>
              <a:gd name="T4" fmla="*/ 0 w 209"/>
              <a:gd name="T5" fmla="*/ 111 h 2358"/>
              <a:gd name="T6" fmla="*/ 209 w 209"/>
              <a:gd name="T7" fmla="*/ 0 h 2358"/>
              <a:gd name="T8" fmla="*/ 209 w 209"/>
              <a:gd name="T9" fmla="*/ 2246 h 23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9" h="2358">
                <a:moveTo>
                  <a:pt x="209" y="2246"/>
                </a:moveTo>
                <a:lnTo>
                  <a:pt x="0" y="2358"/>
                </a:lnTo>
                <a:lnTo>
                  <a:pt x="0" y="111"/>
                </a:lnTo>
                <a:lnTo>
                  <a:pt x="209" y="0"/>
                </a:lnTo>
                <a:lnTo>
                  <a:pt x="209" y="2246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" name="Rectangle 8">
            <a:extLst>
              <a:ext uri="{FF2B5EF4-FFF2-40B4-BE49-F238E27FC236}">
                <a16:creationId xmlns:a16="http://schemas.microsoft.com/office/drawing/2014/main" id="{BADA3358-2A3F-41B0-A458-6FD1DB3AF9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-2286" y="4098334"/>
            <a:ext cx="6699764" cy="177393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96506" y="4377268"/>
            <a:ext cx="5978177" cy="1280582"/>
          </a:xfrm>
        </p:spPr>
        <p:txBody>
          <a:bodyPr anchor="t">
            <a:noAutofit/>
          </a:bodyPr>
          <a:lstStyle/>
          <a:p>
            <a:pPr algn="l"/>
            <a:r>
              <a:rPr lang="en-US" sz="3600" b="1" dirty="0" err="1">
                <a:solidFill>
                  <a:schemeClr val="bg1"/>
                </a:solidFill>
                <a:latin typeface="Bangla" pitchFamily="66" charset="0"/>
                <a:cs typeface="Bangla" pitchFamily="66" charset="0"/>
              </a:rPr>
              <a:t>দ্বিতীয়</a:t>
            </a:r>
            <a:r>
              <a:rPr lang="en-US" sz="3600" b="1" dirty="0">
                <a:solidFill>
                  <a:schemeClr val="bg1"/>
                </a:solidFill>
                <a:latin typeface="Bangla" pitchFamily="66" charset="0"/>
                <a:cs typeface="Bangla" pitchFamily="66" charset="0"/>
              </a:rPr>
              <a:t> </a:t>
            </a:r>
            <a:r>
              <a:rPr lang="en-US" sz="3600" b="1" dirty="0" err="1">
                <a:solidFill>
                  <a:schemeClr val="bg1"/>
                </a:solidFill>
                <a:latin typeface="Bangla" pitchFamily="66" charset="0"/>
                <a:cs typeface="Bangla" pitchFamily="66" charset="0"/>
              </a:rPr>
              <a:t>বর্ষ</a:t>
            </a:r>
            <a:r>
              <a:rPr lang="en-US" sz="3600" b="1" dirty="0">
                <a:solidFill>
                  <a:schemeClr val="bg1"/>
                </a:solidFill>
                <a:latin typeface="Bangla" pitchFamily="66" charset="0"/>
                <a:cs typeface="Bangla" pitchFamily="66" charset="0"/>
              </a:rPr>
              <a:t> ২০২০-২১</a:t>
            </a:r>
          </a:p>
          <a:p>
            <a:pPr algn="l"/>
            <a:r>
              <a:rPr lang="en-US" sz="3600" b="1" dirty="0" err="1">
                <a:solidFill>
                  <a:schemeClr val="bg1"/>
                </a:solidFill>
                <a:latin typeface="Bangla" pitchFamily="66" charset="0"/>
                <a:cs typeface="Bangla" pitchFamily="66" charset="0"/>
              </a:rPr>
              <a:t>তৃতীয়</a:t>
            </a:r>
            <a:r>
              <a:rPr lang="en-US" sz="3600" b="1" dirty="0">
                <a:solidFill>
                  <a:schemeClr val="bg1"/>
                </a:solidFill>
                <a:latin typeface="Bangla" pitchFamily="66" charset="0"/>
                <a:cs typeface="Bangla" pitchFamily="66" charset="0"/>
              </a:rPr>
              <a:t> </a:t>
            </a:r>
            <a:r>
              <a:rPr lang="en-US" sz="3600" b="1" dirty="0" err="1">
                <a:solidFill>
                  <a:schemeClr val="bg1"/>
                </a:solidFill>
                <a:latin typeface="Bangla" pitchFamily="66" charset="0"/>
                <a:cs typeface="Bangla" pitchFamily="66" charset="0"/>
              </a:rPr>
              <a:t>সেমেস্টার</a:t>
            </a:r>
            <a:endParaRPr lang="en-US" sz="3600" b="1" dirty="0">
              <a:solidFill>
                <a:schemeClr val="bg1"/>
              </a:solidFill>
              <a:latin typeface="Bangla" pitchFamily="66" charset="0"/>
              <a:cs typeface="Bangla" pitchFamily="66" charset="0"/>
            </a:endParaRPr>
          </a:p>
        </p:txBody>
      </p:sp>
      <p:sp>
        <p:nvSpPr>
          <p:cNvPr id="29" name="Rectangle 8">
            <a:extLst>
              <a:ext uri="{FF2B5EF4-FFF2-40B4-BE49-F238E27FC236}">
                <a16:creationId xmlns:a16="http://schemas.microsoft.com/office/drawing/2014/main" id="{E4737216-37B2-43AD-AB08-05BFCCEFC9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800154" y="4377267"/>
            <a:ext cx="2341560" cy="177393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9D80A594-3DE1-4CBC-9E46-61F3F8A004E7}"/>
              </a:ext>
            </a:extLst>
          </p:cNvPr>
          <p:cNvSpPr txBox="1"/>
          <p:nvPr/>
        </p:nvSpPr>
        <p:spPr>
          <a:xfrm>
            <a:off x="800100" y="2377242"/>
            <a:ext cx="75438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6000" dirty="0" err="1">
                <a:solidFill>
                  <a:srgbClr val="C0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ব্যঞ্জনধ্বনির</a:t>
            </a:r>
            <a:r>
              <a:rPr lang="en-IN" sz="6000" dirty="0">
                <a:solidFill>
                  <a:srgbClr val="C0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6000" dirty="0" err="1">
                <a:solidFill>
                  <a:srgbClr val="C0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বর্গীকরণ</a:t>
            </a:r>
            <a:endParaRPr lang="en-IN" sz="6000" dirty="0">
              <a:solidFill>
                <a:srgbClr val="C00000"/>
              </a:solidFill>
              <a:latin typeface="Bangla" panose="03000603000000000000" pitchFamily="66" charset="0"/>
              <a:cs typeface="Bangla" panose="03000603000000000000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4257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nnn | Techtunes | টেকটিউনস">
            <a:extLst>
              <a:ext uri="{FF2B5EF4-FFF2-40B4-BE49-F238E27FC236}">
                <a16:creationId xmlns:a16="http://schemas.microsoft.com/office/drawing/2014/main" id="{75FF395C-17BC-4467-916C-9A7DF6C2AE9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0"/>
            <a:ext cx="8077200" cy="6857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1700761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52FDBD99-C805-4309-8998-A919316CF739}"/>
              </a:ext>
            </a:extLst>
          </p:cNvPr>
          <p:cNvSpPr txBox="1"/>
          <p:nvPr/>
        </p:nvSpPr>
        <p:spPr>
          <a:xfrm>
            <a:off x="533400" y="1143000"/>
            <a:ext cx="76200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3600" dirty="0">
                <a:solidFill>
                  <a:srgbClr val="FF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   </a:t>
            </a:r>
            <a:r>
              <a:rPr lang="en-IN" sz="4800" b="1" dirty="0">
                <a:solidFill>
                  <a:srgbClr val="FF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ক </a:t>
            </a:r>
            <a:r>
              <a:rPr lang="en-IN" sz="4800" b="1" dirty="0" err="1">
                <a:solidFill>
                  <a:srgbClr val="FF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বর্গ</a:t>
            </a:r>
            <a:r>
              <a:rPr lang="en-IN" sz="4800" b="1" dirty="0">
                <a:solidFill>
                  <a:srgbClr val="FF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– ক, খ, গ, ঘ, ঙ</a:t>
            </a:r>
          </a:p>
          <a:p>
            <a:pPr algn="ctr"/>
            <a:r>
              <a:rPr lang="en-IN" sz="4800" b="1" dirty="0">
                <a:solidFill>
                  <a:srgbClr val="FF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   চ </a:t>
            </a:r>
            <a:r>
              <a:rPr lang="en-IN" sz="4800" b="1" dirty="0" err="1">
                <a:solidFill>
                  <a:srgbClr val="FF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বর্গ</a:t>
            </a:r>
            <a:r>
              <a:rPr lang="en-IN" sz="4800" b="1" dirty="0">
                <a:solidFill>
                  <a:srgbClr val="FF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– চ, ছ, জ, ঝ, ঞ</a:t>
            </a:r>
          </a:p>
          <a:p>
            <a:pPr algn="ctr"/>
            <a:r>
              <a:rPr lang="en-IN" sz="4800" b="1" dirty="0">
                <a:solidFill>
                  <a:srgbClr val="FF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  ট </a:t>
            </a:r>
            <a:r>
              <a:rPr lang="en-IN" sz="4800" b="1" dirty="0" err="1">
                <a:solidFill>
                  <a:srgbClr val="FF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বর্গ</a:t>
            </a:r>
            <a:r>
              <a:rPr lang="en-IN" sz="4800" b="1" dirty="0">
                <a:solidFill>
                  <a:srgbClr val="FF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– ট, ঠ, ড, ঢ, ণ</a:t>
            </a:r>
          </a:p>
          <a:p>
            <a:pPr algn="ctr"/>
            <a:r>
              <a:rPr lang="en-IN" sz="4800" b="1" dirty="0">
                <a:solidFill>
                  <a:srgbClr val="FF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   ত </a:t>
            </a:r>
            <a:r>
              <a:rPr lang="en-IN" sz="4800" b="1" dirty="0" err="1">
                <a:solidFill>
                  <a:srgbClr val="FF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বর্গ</a:t>
            </a:r>
            <a:r>
              <a:rPr lang="en-IN" sz="4800" b="1" dirty="0">
                <a:solidFill>
                  <a:srgbClr val="FF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– ত, থ, দ, ধ, ন</a:t>
            </a:r>
          </a:p>
          <a:p>
            <a:pPr algn="ctr"/>
            <a:r>
              <a:rPr lang="en-IN" sz="4800" b="1" dirty="0">
                <a:solidFill>
                  <a:srgbClr val="FF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   প </a:t>
            </a:r>
            <a:r>
              <a:rPr lang="en-IN" sz="4800" b="1" dirty="0" err="1">
                <a:solidFill>
                  <a:srgbClr val="FF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বর্গ</a:t>
            </a:r>
            <a:r>
              <a:rPr lang="en-IN" sz="4800" b="1" dirty="0">
                <a:solidFill>
                  <a:srgbClr val="FF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– প, ফ, ব, ভ, ম</a:t>
            </a:r>
          </a:p>
        </p:txBody>
      </p:sp>
    </p:spTree>
    <p:extLst>
      <p:ext uri="{BB962C8B-B14F-4D97-AF65-F5344CB8AC3E}">
        <p14:creationId xmlns:p14="http://schemas.microsoft.com/office/powerpoint/2010/main" val="143699940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3BBBFC7C-48D5-43E8-BA86-AF60C772CA54}"/>
              </a:ext>
            </a:extLst>
          </p:cNvPr>
          <p:cNvSpPr txBox="1"/>
          <p:nvPr/>
        </p:nvSpPr>
        <p:spPr>
          <a:xfrm>
            <a:off x="457200" y="762000"/>
            <a:ext cx="8458200" cy="63709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4800" dirty="0" err="1">
                <a:solidFill>
                  <a:srgbClr val="FF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উচ্চারণ-স্থান</a:t>
            </a:r>
            <a:r>
              <a:rPr lang="en-IN" sz="4800" dirty="0">
                <a:solidFill>
                  <a:srgbClr val="FF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800" dirty="0" err="1">
                <a:solidFill>
                  <a:srgbClr val="FF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অনুযায়ী</a:t>
            </a:r>
            <a:r>
              <a:rPr lang="en-IN" sz="4800" dirty="0">
                <a:solidFill>
                  <a:srgbClr val="FF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</a:p>
          <a:p>
            <a:endParaRPr lang="en-IN" sz="3600" dirty="0">
              <a:solidFill>
                <a:srgbClr val="FF0000"/>
              </a:solidFill>
              <a:latin typeface="Bangla" panose="03000603000000000000" pitchFamily="66" charset="0"/>
              <a:cs typeface="Bangla" panose="03000603000000000000" pitchFamily="66" charset="0"/>
            </a:endParaRPr>
          </a:p>
          <a:p>
            <a:pPr marL="571500" indent="-571500">
              <a:buFont typeface="Wingdings" panose="05000000000000000000" pitchFamily="2" charset="2"/>
              <a:buChar char="§"/>
            </a:pPr>
            <a:r>
              <a:rPr lang="en-IN" sz="3600" dirty="0" err="1">
                <a:solidFill>
                  <a:srgbClr val="FF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ওষ্ঠ্য</a:t>
            </a:r>
            <a:r>
              <a:rPr lang="en-IN" sz="3600" dirty="0">
                <a:solidFill>
                  <a:srgbClr val="FF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solidFill>
                  <a:srgbClr val="FF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ধ্বনি</a:t>
            </a:r>
            <a:r>
              <a:rPr lang="en-IN" sz="3600" dirty="0">
                <a:solidFill>
                  <a:srgbClr val="FF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– প, ফ, ব, ভ, ম</a:t>
            </a:r>
          </a:p>
          <a:p>
            <a:pPr marL="571500" indent="-571500">
              <a:buFont typeface="Wingdings" panose="05000000000000000000" pitchFamily="2" charset="2"/>
              <a:buChar char="§"/>
            </a:pPr>
            <a:r>
              <a:rPr lang="en-IN" sz="3600" dirty="0" err="1">
                <a:solidFill>
                  <a:srgbClr val="FF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দন্ত্য</a:t>
            </a:r>
            <a:r>
              <a:rPr lang="en-IN" sz="3600" dirty="0">
                <a:solidFill>
                  <a:srgbClr val="FF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solidFill>
                  <a:srgbClr val="FF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ধ্বনি</a:t>
            </a:r>
            <a:r>
              <a:rPr lang="en-IN" sz="3600" dirty="0">
                <a:solidFill>
                  <a:srgbClr val="FF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– ত, থ, দ, ধ, ন</a:t>
            </a:r>
          </a:p>
          <a:p>
            <a:pPr marL="571500" indent="-571500">
              <a:buFont typeface="Wingdings" panose="05000000000000000000" pitchFamily="2" charset="2"/>
              <a:buChar char="§"/>
            </a:pPr>
            <a:r>
              <a:rPr lang="en-IN" sz="3600" dirty="0" err="1">
                <a:solidFill>
                  <a:srgbClr val="FF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দন্ত্যমূলীয়</a:t>
            </a:r>
            <a:r>
              <a:rPr lang="en-IN" sz="3600" dirty="0">
                <a:solidFill>
                  <a:srgbClr val="FF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solidFill>
                  <a:srgbClr val="FF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ধ্বনি</a:t>
            </a:r>
            <a:r>
              <a:rPr lang="en-IN" sz="3600" dirty="0">
                <a:solidFill>
                  <a:srgbClr val="FF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– র, ল, ন</a:t>
            </a:r>
          </a:p>
          <a:p>
            <a:pPr marL="571500" indent="-571500">
              <a:buFont typeface="Wingdings" panose="05000000000000000000" pitchFamily="2" charset="2"/>
              <a:buChar char="§"/>
            </a:pPr>
            <a:r>
              <a:rPr lang="en-IN" sz="3600" dirty="0" err="1">
                <a:solidFill>
                  <a:srgbClr val="FF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মূর্ধণ্য</a:t>
            </a:r>
            <a:r>
              <a:rPr lang="en-IN" sz="3600" dirty="0">
                <a:solidFill>
                  <a:srgbClr val="FF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solidFill>
                  <a:srgbClr val="FF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ধ্বনি</a:t>
            </a:r>
            <a:r>
              <a:rPr lang="en-IN" sz="3600" dirty="0">
                <a:solidFill>
                  <a:srgbClr val="FF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– ট, ঠ, ড, ঢ, ণ, ড়, ঢ়</a:t>
            </a:r>
          </a:p>
          <a:p>
            <a:pPr marL="571500" indent="-571500">
              <a:buFont typeface="Wingdings" panose="05000000000000000000" pitchFamily="2" charset="2"/>
              <a:buChar char="§"/>
            </a:pPr>
            <a:r>
              <a:rPr lang="en-IN" sz="3600" dirty="0" err="1">
                <a:solidFill>
                  <a:srgbClr val="FF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তালুদন্ত্যমূলীয়</a:t>
            </a:r>
            <a:r>
              <a:rPr lang="en-IN" sz="3600" dirty="0">
                <a:solidFill>
                  <a:srgbClr val="FF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solidFill>
                  <a:srgbClr val="FF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ধ্বনি</a:t>
            </a:r>
            <a:r>
              <a:rPr lang="en-IN" sz="3600" dirty="0">
                <a:solidFill>
                  <a:srgbClr val="FF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– চ, ছ, জ, ঝ, শ, য়</a:t>
            </a:r>
          </a:p>
          <a:p>
            <a:pPr marL="571500" indent="-571500">
              <a:buFont typeface="Wingdings" panose="05000000000000000000" pitchFamily="2" charset="2"/>
              <a:buChar char="§"/>
            </a:pPr>
            <a:r>
              <a:rPr lang="en-IN" sz="3600" dirty="0" err="1">
                <a:solidFill>
                  <a:srgbClr val="FF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কন্ঠ্য</a:t>
            </a:r>
            <a:r>
              <a:rPr lang="en-IN" sz="3600" dirty="0">
                <a:solidFill>
                  <a:srgbClr val="FF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solidFill>
                  <a:srgbClr val="FF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ধ্বনি</a:t>
            </a:r>
            <a:r>
              <a:rPr lang="en-IN" sz="3600" dirty="0">
                <a:solidFill>
                  <a:srgbClr val="FF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solidFill>
                  <a:srgbClr val="FF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বা</a:t>
            </a:r>
            <a:r>
              <a:rPr lang="en-IN" sz="3600" dirty="0">
                <a:solidFill>
                  <a:srgbClr val="FF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solidFill>
                  <a:srgbClr val="FF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স্নিগ্ধতালব্য</a:t>
            </a:r>
            <a:r>
              <a:rPr lang="en-IN" sz="3600" dirty="0">
                <a:solidFill>
                  <a:srgbClr val="FF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solidFill>
                  <a:srgbClr val="FF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ধ্বনি</a:t>
            </a:r>
            <a:r>
              <a:rPr lang="en-IN" sz="3600" dirty="0">
                <a:solidFill>
                  <a:srgbClr val="FF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– ক, খ, গ, ঘ, ঙ</a:t>
            </a:r>
          </a:p>
          <a:p>
            <a:endParaRPr lang="en-IN" sz="3600" dirty="0">
              <a:solidFill>
                <a:srgbClr val="FF0000"/>
              </a:solidFill>
              <a:latin typeface="Bangla" panose="03000603000000000000" pitchFamily="66" charset="0"/>
              <a:cs typeface="Bangla" panose="03000603000000000000" pitchFamily="66" charset="0"/>
            </a:endParaRPr>
          </a:p>
          <a:p>
            <a:endParaRPr lang="en-IN" sz="3600" dirty="0">
              <a:solidFill>
                <a:srgbClr val="FF0000"/>
              </a:solidFill>
              <a:latin typeface="Bangla" panose="03000603000000000000" pitchFamily="66" charset="0"/>
              <a:cs typeface="Bangla" panose="03000603000000000000" pitchFamily="66" charset="0"/>
            </a:endParaRPr>
          </a:p>
          <a:p>
            <a:endParaRPr lang="en-IN" sz="3600" dirty="0">
              <a:solidFill>
                <a:srgbClr val="FF0000"/>
              </a:solidFill>
              <a:latin typeface="Bangla" panose="03000603000000000000" pitchFamily="66" charset="0"/>
              <a:cs typeface="Bangla" panose="03000603000000000000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380555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3BBBFC7C-48D5-43E8-BA86-AF60C772CA54}"/>
              </a:ext>
            </a:extLst>
          </p:cNvPr>
          <p:cNvSpPr txBox="1"/>
          <p:nvPr/>
        </p:nvSpPr>
        <p:spPr>
          <a:xfrm>
            <a:off x="342900" y="152400"/>
            <a:ext cx="8801100" cy="96949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4400" dirty="0" err="1">
                <a:solidFill>
                  <a:srgbClr val="FF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উচ্চারণ-প্রকৃতি</a:t>
            </a:r>
            <a:r>
              <a:rPr lang="en-IN" sz="4400" dirty="0">
                <a:solidFill>
                  <a:srgbClr val="FF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400" dirty="0" err="1">
                <a:solidFill>
                  <a:srgbClr val="FF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অনুযায়ী</a:t>
            </a:r>
            <a:endParaRPr lang="en-IN" sz="4400" dirty="0">
              <a:solidFill>
                <a:srgbClr val="FF0000"/>
              </a:solidFill>
              <a:latin typeface="Bangla" panose="03000603000000000000" pitchFamily="66" charset="0"/>
              <a:cs typeface="Bangla" panose="03000603000000000000" pitchFamily="66" charset="0"/>
            </a:endParaRP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IN" sz="3200" dirty="0" err="1">
                <a:solidFill>
                  <a:srgbClr val="FF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স্পৃষ্ট</a:t>
            </a:r>
            <a:r>
              <a:rPr lang="en-IN" sz="3200" dirty="0">
                <a:solidFill>
                  <a:srgbClr val="FF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solidFill>
                  <a:srgbClr val="FF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ধ্বনি</a:t>
            </a:r>
            <a:r>
              <a:rPr lang="en-IN" sz="3200" dirty="0">
                <a:solidFill>
                  <a:srgbClr val="FF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– ক </a:t>
            </a:r>
            <a:r>
              <a:rPr lang="en-IN" sz="3200" dirty="0" err="1">
                <a:solidFill>
                  <a:srgbClr val="FF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থেকে</a:t>
            </a:r>
            <a:r>
              <a:rPr lang="en-IN" sz="3200" dirty="0">
                <a:solidFill>
                  <a:srgbClr val="FF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ম </a:t>
            </a:r>
            <a:r>
              <a:rPr lang="en-IN" sz="3200" dirty="0" err="1">
                <a:solidFill>
                  <a:srgbClr val="FF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পর্যন্ত</a:t>
            </a:r>
            <a:r>
              <a:rPr lang="en-IN" sz="3200" dirty="0">
                <a:solidFill>
                  <a:srgbClr val="FF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( চ </a:t>
            </a:r>
            <a:r>
              <a:rPr lang="en-IN" sz="3200" dirty="0" err="1">
                <a:solidFill>
                  <a:srgbClr val="FF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বর্গ</a:t>
            </a:r>
            <a:r>
              <a:rPr lang="en-IN" sz="3200" dirty="0">
                <a:solidFill>
                  <a:srgbClr val="FF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solidFill>
                  <a:srgbClr val="FF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ছাড়া</a:t>
            </a:r>
            <a:r>
              <a:rPr lang="en-IN" sz="3200" dirty="0">
                <a:solidFill>
                  <a:srgbClr val="FF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)</a:t>
            </a: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IN" sz="3200" dirty="0" err="1">
                <a:solidFill>
                  <a:srgbClr val="FF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ঘৃষ্ট</a:t>
            </a:r>
            <a:r>
              <a:rPr lang="en-IN" sz="3200" dirty="0">
                <a:solidFill>
                  <a:srgbClr val="FF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solidFill>
                  <a:srgbClr val="FF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ধ্বনি</a:t>
            </a:r>
            <a:r>
              <a:rPr lang="en-IN" sz="3200" dirty="0">
                <a:solidFill>
                  <a:srgbClr val="FF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– চ, ছ, জ, ঝ</a:t>
            </a: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IN" sz="3200" dirty="0" err="1">
                <a:solidFill>
                  <a:srgbClr val="FF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উষ্ম</a:t>
            </a:r>
            <a:r>
              <a:rPr lang="en-IN" sz="3200" dirty="0">
                <a:solidFill>
                  <a:srgbClr val="FF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solidFill>
                  <a:srgbClr val="FF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ধ্বনি</a:t>
            </a:r>
            <a:r>
              <a:rPr lang="en-IN" sz="3200" dirty="0">
                <a:solidFill>
                  <a:srgbClr val="FF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– শ, স ( </a:t>
            </a:r>
            <a:r>
              <a:rPr lang="en-IN" sz="3200" dirty="0" err="1">
                <a:solidFill>
                  <a:srgbClr val="FF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মগ্ন</a:t>
            </a:r>
            <a:r>
              <a:rPr lang="en-IN" sz="3200" dirty="0">
                <a:solidFill>
                  <a:srgbClr val="FF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solidFill>
                  <a:srgbClr val="FF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স্বনিম</a:t>
            </a:r>
            <a:r>
              <a:rPr lang="en-IN" sz="3200" dirty="0">
                <a:solidFill>
                  <a:srgbClr val="FF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– ষ )</a:t>
            </a: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IN" sz="3200" dirty="0" err="1">
                <a:solidFill>
                  <a:srgbClr val="FF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নাসিক্য</a:t>
            </a:r>
            <a:r>
              <a:rPr lang="en-IN" sz="3200" dirty="0">
                <a:solidFill>
                  <a:srgbClr val="FF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solidFill>
                  <a:srgbClr val="FF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ব্যঞ্জন</a:t>
            </a:r>
            <a:r>
              <a:rPr lang="en-IN" sz="3200" dirty="0">
                <a:solidFill>
                  <a:srgbClr val="FF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– ঙ, ন, ম</a:t>
            </a: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IN" sz="3200" dirty="0" err="1">
                <a:solidFill>
                  <a:srgbClr val="FF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পার্শ্বিক</a:t>
            </a:r>
            <a:r>
              <a:rPr lang="en-IN" sz="3200" dirty="0">
                <a:solidFill>
                  <a:srgbClr val="FF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solidFill>
                  <a:srgbClr val="FF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ধ্বনি</a:t>
            </a:r>
            <a:r>
              <a:rPr lang="en-IN" sz="3200" dirty="0">
                <a:solidFill>
                  <a:srgbClr val="FF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– ল</a:t>
            </a: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IN" sz="3200" dirty="0" err="1">
                <a:solidFill>
                  <a:srgbClr val="FF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কম্পিত</a:t>
            </a:r>
            <a:r>
              <a:rPr lang="en-IN" sz="3200" dirty="0">
                <a:solidFill>
                  <a:srgbClr val="FF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solidFill>
                  <a:srgbClr val="FF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ধ্বনি</a:t>
            </a:r>
            <a:r>
              <a:rPr lang="en-IN" sz="3200" dirty="0">
                <a:solidFill>
                  <a:srgbClr val="FF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– র</a:t>
            </a: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IN" sz="3200" dirty="0" err="1">
                <a:solidFill>
                  <a:srgbClr val="FF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তাড়িত</a:t>
            </a:r>
            <a:r>
              <a:rPr lang="en-IN" sz="3200" dirty="0">
                <a:solidFill>
                  <a:srgbClr val="FF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solidFill>
                  <a:srgbClr val="FF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ধ্বনি</a:t>
            </a:r>
            <a:r>
              <a:rPr lang="en-IN" sz="3200" dirty="0">
                <a:solidFill>
                  <a:srgbClr val="FF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– ড়, ঢ়</a:t>
            </a: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IN" sz="3200" dirty="0" err="1">
                <a:solidFill>
                  <a:srgbClr val="FF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সঘোষ</a:t>
            </a:r>
            <a:r>
              <a:rPr lang="en-IN" sz="3200" dirty="0">
                <a:solidFill>
                  <a:srgbClr val="FF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solidFill>
                  <a:srgbClr val="FF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ধ্বনি</a:t>
            </a:r>
            <a:r>
              <a:rPr lang="en-IN" sz="3200" dirty="0">
                <a:solidFill>
                  <a:srgbClr val="FF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– </a:t>
            </a:r>
            <a:r>
              <a:rPr lang="en-IN" sz="3200" dirty="0" err="1">
                <a:solidFill>
                  <a:srgbClr val="FF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প্রতি</a:t>
            </a:r>
            <a:r>
              <a:rPr lang="en-IN" sz="3200" dirty="0">
                <a:solidFill>
                  <a:srgbClr val="FF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solidFill>
                  <a:srgbClr val="FF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বর্গের</a:t>
            </a:r>
            <a:r>
              <a:rPr lang="en-IN" sz="3200" dirty="0">
                <a:solidFill>
                  <a:srgbClr val="FF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৩য়, ৪র্থ, ৫ম </a:t>
            </a:r>
            <a:r>
              <a:rPr lang="en-IN" sz="3200" dirty="0" err="1">
                <a:solidFill>
                  <a:srgbClr val="FF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ধ্বনি</a:t>
            </a:r>
            <a:r>
              <a:rPr lang="en-IN" sz="3200" dirty="0">
                <a:solidFill>
                  <a:srgbClr val="FF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; </a:t>
            </a:r>
            <a:r>
              <a:rPr lang="en-IN" sz="3200" dirty="0" err="1">
                <a:solidFill>
                  <a:srgbClr val="FF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এছাড়াও</a:t>
            </a:r>
            <a:r>
              <a:rPr lang="en-IN" sz="3200" dirty="0">
                <a:solidFill>
                  <a:srgbClr val="FF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র, ল, হ, ড়, ঢ়, য়</a:t>
            </a: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IN" sz="3200" dirty="0" err="1">
                <a:solidFill>
                  <a:srgbClr val="FF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অঘোষ</a:t>
            </a:r>
            <a:r>
              <a:rPr lang="en-IN" sz="3200" dirty="0">
                <a:solidFill>
                  <a:srgbClr val="FF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solidFill>
                  <a:srgbClr val="FF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ধ্বনি</a:t>
            </a:r>
            <a:r>
              <a:rPr lang="en-IN" sz="3200" dirty="0">
                <a:solidFill>
                  <a:srgbClr val="FF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– </a:t>
            </a:r>
            <a:r>
              <a:rPr lang="en-IN" sz="3200" dirty="0" err="1">
                <a:solidFill>
                  <a:srgbClr val="FF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প্রতি</a:t>
            </a:r>
            <a:r>
              <a:rPr lang="en-IN" sz="3200" dirty="0">
                <a:solidFill>
                  <a:srgbClr val="FF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solidFill>
                  <a:srgbClr val="FF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বর্গের</a:t>
            </a:r>
            <a:r>
              <a:rPr lang="en-IN" sz="3200" dirty="0">
                <a:solidFill>
                  <a:srgbClr val="FF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১ম ও ২য় </a:t>
            </a:r>
            <a:r>
              <a:rPr lang="en-IN" sz="3200" dirty="0" err="1">
                <a:solidFill>
                  <a:srgbClr val="FF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ধ্বনি</a:t>
            </a:r>
            <a:r>
              <a:rPr lang="en-IN" sz="3200" dirty="0">
                <a:solidFill>
                  <a:srgbClr val="FF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; </a:t>
            </a:r>
            <a:r>
              <a:rPr lang="en-IN" sz="3200" dirty="0" err="1">
                <a:solidFill>
                  <a:srgbClr val="FF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এছাড়াও</a:t>
            </a:r>
            <a:r>
              <a:rPr lang="en-IN" sz="3200" dirty="0">
                <a:solidFill>
                  <a:srgbClr val="FF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শ, স</a:t>
            </a: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IN" sz="3200" dirty="0" err="1">
                <a:solidFill>
                  <a:srgbClr val="FF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মহাপ্রাণ</a:t>
            </a:r>
            <a:r>
              <a:rPr lang="en-IN" sz="3200" dirty="0">
                <a:solidFill>
                  <a:srgbClr val="FF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solidFill>
                  <a:srgbClr val="FF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ধ্বনি</a:t>
            </a:r>
            <a:r>
              <a:rPr lang="en-IN" sz="3200" dirty="0">
                <a:solidFill>
                  <a:srgbClr val="FF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– </a:t>
            </a:r>
            <a:r>
              <a:rPr lang="en-IN" sz="3200" dirty="0" err="1">
                <a:solidFill>
                  <a:srgbClr val="FF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প্রতি</a:t>
            </a:r>
            <a:r>
              <a:rPr lang="en-IN" sz="3200" dirty="0">
                <a:solidFill>
                  <a:srgbClr val="FF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solidFill>
                  <a:srgbClr val="FF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বর্গের</a:t>
            </a:r>
            <a:r>
              <a:rPr lang="en-IN" sz="3200" dirty="0">
                <a:solidFill>
                  <a:srgbClr val="FF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২য় ও ৪র্থ </a:t>
            </a:r>
            <a:r>
              <a:rPr lang="en-IN" sz="3200" dirty="0" err="1">
                <a:solidFill>
                  <a:srgbClr val="FF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ধ্বনি</a:t>
            </a:r>
            <a:r>
              <a:rPr lang="en-IN" sz="3200" dirty="0">
                <a:solidFill>
                  <a:srgbClr val="FF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, ঢ়</a:t>
            </a: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IN" sz="3200" dirty="0" err="1">
                <a:solidFill>
                  <a:srgbClr val="FF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অল্পপ্রাণ</a:t>
            </a:r>
            <a:r>
              <a:rPr lang="en-IN" sz="3200" dirty="0">
                <a:solidFill>
                  <a:srgbClr val="FF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solidFill>
                  <a:srgbClr val="FF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ধ্বনি</a:t>
            </a:r>
            <a:r>
              <a:rPr lang="en-IN" sz="3200" dirty="0">
                <a:solidFill>
                  <a:srgbClr val="FF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– </a:t>
            </a:r>
            <a:r>
              <a:rPr lang="en-IN" sz="3200" dirty="0" err="1">
                <a:solidFill>
                  <a:srgbClr val="FF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প্রতি</a:t>
            </a:r>
            <a:r>
              <a:rPr lang="en-IN" sz="3200" dirty="0">
                <a:solidFill>
                  <a:srgbClr val="FF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solidFill>
                  <a:srgbClr val="FF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বর্গের</a:t>
            </a:r>
            <a:r>
              <a:rPr lang="en-IN" sz="3200" dirty="0">
                <a:solidFill>
                  <a:srgbClr val="FF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১ম ও ৩য় </a:t>
            </a:r>
            <a:r>
              <a:rPr lang="en-IN" sz="3200" dirty="0" err="1">
                <a:solidFill>
                  <a:srgbClr val="FF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ধ্বনি</a:t>
            </a:r>
            <a:r>
              <a:rPr lang="en-IN" sz="3200" dirty="0">
                <a:solidFill>
                  <a:srgbClr val="FF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; ড়</a:t>
            </a:r>
            <a:endParaRPr lang="en-IN" sz="3600" dirty="0">
              <a:solidFill>
                <a:srgbClr val="FF0000"/>
              </a:solidFill>
              <a:latin typeface="Bangla" panose="03000603000000000000" pitchFamily="66" charset="0"/>
              <a:cs typeface="Bangla" panose="03000603000000000000" pitchFamily="66" charset="0"/>
            </a:endParaRPr>
          </a:p>
          <a:p>
            <a:r>
              <a:rPr lang="en-IN" sz="4800" dirty="0">
                <a:solidFill>
                  <a:srgbClr val="FF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</a:p>
          <a:p>
            <a:endParaRPr lang="en-IN" sz="3600" dirty="0">
              <a:solidFill>
                <a:srgbClr val="FF0000"/>
              </a:solidFill>
              <a:latin typeface="Bangla" panose="03000603000000000000" pitchFamily="66" charset="0"/>
              <a:cs typeface="Bangla" panose="03000603000000000000" pitchFamily="66" charset="0"/>
            </a:endParaRPr>
          </a:p>
          <a:p>
            <a:endParaRPr lang="en-IN" sz="3600" dirty="0">
              <a:solidFill>
                <a:srgbClr val="FF0000"/>
              </a:solidFill>
              <a:latin typeface="Bangla" panose="03000603000000000000" pitchFamily="66" charset="0"/>
              <a:cs typeface="Bangla" panose="03000603000000000000" pitchFamily="66" charset="0"/>
            </a:endParaRPr>
          </a:p>
          <a:p>
            <a:endParaRPr lang="en-IN" sz="3600" dirty="0">
              <a:solidFill>
                <a:srgbClr val="FF0000"/>
              </a:solidFill>
              <a:latin typeface="Bangla" panose="03000603000000000000" pitchFamily="66" charset="0"/>
              <a:cs typeface="Bangla" panose="03000603000000000000" pitchFamily="66" charset="0"/>
            </a:endParaRPr>
          </a:p>
          <a:p>
            <a:endParaRPr lang="en-IN" sz="3600" dirty="0">
              <a:solidFill>
                <a:srgbClr val="FF0000"/>
              </a:solidFill>
              <a:latin typeface="Bangla" panose="03000603000000000000" pitchFamily="66" charset="0"/>
              <a:cs typeface="Bangla" panose="03000603000000000000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69709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124200" y="228601"/>
            <a:ext cx="25908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CC - 6</a:t>
            </a:r>
          </a:p>
          <a:p>
            <a:pPr algn="ctr"/>
            <a:r>
              <a:rPr lang="en-US" sz="4400" dirty="0" err="1">
                <a:solidFill>
                  <a:schemeClr val="bg1"/>
                </a:solidFill>
                <a:latin typeface="Bangla" pitchFamily="66" charset="0"/>
                <a:cs typeface="Bangla" pitchFamily="66" charset="0"/>
              </a:rPr>
              <a:t>ভাষাতত্ত্ব</a:t>
            </a:r>
            <a:endParaRPr lang="en-US" sz="4400" dirty="0">
              <a:solidFill>
                <a:schemeClr val="bg1"/>
              </a:solidFill>
              <a:latin typeface="Bangla" pitchFamily="66" charset="0"/>
              <a:cs typeface="Bangla" pitchFamily="66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04800" y="1613596"/>
            <a:ext cx="914400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v"/>
            </a:pPr>
            <a:r>
              <a:rPr lang="en-US" dirty="0">
                <a:latin typeface="Bangla" pitchFamily="66" charset="0"/>
                <a:cs typeface="Bangla" pitchFamily="66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Bangla" pitchFamily="66" charset="0"/>
                <a:cs typeface="Bangla" pitchFamily="66" charset="0"/>
              </a:rPr>
              <a:t>বাংলা</a:t>
            </a:r>
            <a:r>
              <a:rPr lang="en-US" sz="3200" dirty="0">
                <a:solidFill>
                  <a:schemeClr val="bg1"/>
                </a:solidFill>
                <a:latin typeface="Bangla" pitchFamily="66" charset="0"/>
                <a:cs typeface="Bangla" pitchFamily="66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Bangla" pitchFamily="66" charset="0"/>
                <a:cs typeface="Bangla" pitchFamily="66" charset="0"/>
              </a:rPr>
              <a:t>ভাষার</a:t>
            </a:r>
            <a:r>
              <a:rPr lang="en-US" sz="3200" dirty="0">
                <a:solidFill>
                  <a:schemeClr val="bg1"/>
                </a:solidFill>
                <a:latin typeface="Bangla" pitchFamily="66" charset="0"/>
                <a:cs typeface="Bangla" pitchFamily="66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Bangla" pitchFamily="66" charset="0"/>
                <a:cs typeface="Bangla" pitchFamily="66" charset="0"/>
              </a:rPr>
              <a:t>উৎস</a:t>
            </a:r>
            <a:r>
              <a:rPr lang="en-US" sz="3200" dirty="0">
                <a:solidFill>
                  <a:schemeClr val="bg1"/>
                </a:solidFill>
                <a:latin typeface="Bangla" pitchFamily="66" charset="0"/>
                <a:cs typeface="Bangla" pitchFamily="66" charset="0"/>
              </a:rPr>
              <a:t>, </a:t>
            </a:r>
            <a:r>
              <a:rPr lang="en-US" sz="3200" dirty="0" err="1">
                <a:solidFill>
                  <a:schemeClr val="bg1"/>
                </a:solidFill>
                <a:latin typeface="Bangla" pitchFamily="66" charset="0"/>
                <a:cs typeface="Bangla" pitchFamily="66" charset="0"/>
              </a:rPr>
              <a:t>ইতিহাস</a:t>
            </a:r>
            <a:r>
              <a:rPr lang="en-US" sz="3200" dirty="0">
                <a:solidFill>
                  <a:schemeClr val="bg1"/>
                </a:solidFill>
                <a:latin typeface="Bangla" pitchFamily="66" charset="0"/>
                <a:cs typeface="Bangla" pitchFamily="66" charset="0"/>
              </a:rPr>
              <a:t> ও </a:t>
            </a:r>
            <a:r>
              <a:rPr lang="en-US" sz="3200" dirty="0" err="1">
                <a:solidFill>
                  <a:schemeClr val="bg1"/>
                </a:solidFill>
                <a:latin typeface="Bangla" pitchFamily="66" charset="0"/>
                <a:cs typeface="Bangla" pitchFamily="66" charset="0"/>
              </a:rPr>
              <a:t>যুগবিভাগ</a:t>
            </a:r>
            <a:r>
              <a:rPr lang="en-US" sz="3200" dirty="0">
                <a:solidFill>
                  <a:schemeClr val="bg1"/>
                </a:solidFill>
                <a:latin typeface="Bangla" pitchFamily="66" charset="0"/>
                <a:cs typeface="Bangla" pitchFamily="66" charset="0"/>
              </a:rPr>
              <a:t> – </a:t>
            </a:r>
            <a:r>
              <a:rPr lang="en-US" sz="3200" dirty="0" err="1">
                <a:solidFill>
                  <a:schemeClr val="bg1"/>
                </a:solidFill>
                <a:latin typeface="Bangla" pitchFamily="66" charset="0"/>
                <a:cs typeface="Bangla" pitchFamily="66" charset="0"/>
              </a:rPr>
              <a:t>প্রাচীন</a:t>
            </a:r>
            <a:r>
              <a:rPr lang="en-US" sz="3200" dirty="0">
                <a:solidFill>
                  <a:schemeClr val="bg1"/>
                </a:solidFill>
                <a:latin typeface="Bangla" pitchFamily="66" charset="0"/>
                <a:cs typeface="Bangla" pitchFamily="66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Bangla" pitchFamily="66" charset="0"/>
                <a:cs typeface="Bangla" pitchFamily="66" charset="0"/>
              </a:rPr>
              <a:t>বাংলা</a:t>
            </a:r>
            <a:r>
              <a:rPr lang="en-US" sz="3200" dirty="0">
                <a:solidFill>
                  <a:schemeClr val="bg1"/>
                </a:solidFill>
                <a:latin typeface="Bangla" pitchFamily="66" charset="0"/>
                <a:cs typeface="Bangla" pitchFamily="66" charset="0"/>
              </a:rPr>
              <a:t>, </a:t>
            </a:r>
            <a:r>
              <a:rPr lang="en-US" sz="3200" dirty="0" err="1">
                <a:solidFill>
                  <a:schemeClr val="bg1"/>
                </a:solidFill>
                <a:latin typeface="Bangla" pitchFamily="66" charset="0"/>
                <a:cs typeface="Bangla" pitchFamily="66" charset="0"/>
              </a:rPr>
              <a:t>মধ্য</a:t>
            </a:r>
            <a:r>
              <a:rPr lang="en-US" sz="3200" dirty="0">
                <a:solidFill>
                  <a:schemeClr val="bg1"/>
                </a:solidFill>
                <a:latin typeface="Bangla" pitchFamily="66" charset="0"/>
                <a:cs typeface="Bangla" pitchFamily="66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Bangla" pitchFamily="66" charset="0"/>
                <a:cs typeface="Bangla" pitchFamily="66" charset="0"/>
              </a:rPr>
              <a:t>বাংলা</a:t>
            </a:r>
            <a:r>
              <a:rPr lang="en-US" sz="3200" dirty="0">
                <a:solidFill>
                  <a:schemeClr val="bg1"/>
                </a:solidFill>
                <a:latin typeface="Bangla" pitchFamily="66" charset="0"/>
                <a:cs typeface="Bangla" pitchFamily="66" charset="0"/>
              </a:rPr>
              <a:t>, </a:t>
            </a:r>
            <a:r>
              <a:rPr lang="en-US" sz="3200" dirty="0" err="1">
                <a:solidFill>
                  <a:schemeClr val="bg1"/>
                </a:solidFill>
                <a:latin typeface="Bangla" pitchFamily="66" charset="0"/>
                <a:cs typeface="Bangla" pitchFamily="66" charset="0"/>
              </a:rPr>
              <a:t>আধুনিক</a:t>
            </a:r>
            <a:r>
              <a:rPr lang="en-US" sz="3200" dirty="0">
                <a:solidFill>
                  <a:schemeClr val="bg1"/>
                </a:solidFill>
                <a:latin typeface="Bangla" pitchFamily="66" charset="0"/>
                <a:cs typeface="Bangla" pitchFamily="66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Bangla" pitchFamily="66" charset="0"/>
                <a:cs typeface="Bangla" pitchFamily="66" charset="0"/>
              </a:rPr>
              <a:t>বাংলার</a:t>
            </a:r>
            <a:r>
              <a:rPr lang="en-US" sz="3200" dirty="0">
                <a:solidFill>
                  <a:schemeClr val="bg1"/>
                </a:solidFill>
                <a:latin typeface="Bangla" pitchFamily="66" charset="0"/>
                <a:cs typeface="Bangla" pitchFamily="66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Bangla" pitchFamily="66" charset="0"/>
                <a:cs typeface="Bangla" pitchFamily="66" charset="0"/>
              </a:rPr>
              <a:t>কালনির্ণয়</a:t>
            </a:r>
            <a:r>
              <a:rPr lang="en-US" sz="3200" dirty="0">
                <a:solidFill>
                  <a:schemeClr val="bg1"/>
                </a:solidFill>
                <a:latin typeface="Bangla" pitchFamily="66" charset="0"/>
                <a:cs typeface="Bangla" pitchFamily="66" charset="0"/>
              </a:rPr>
              <a:t>, </a:t>
            </a:r>
            <a:r>
              <a:rPr lang="en-US" sz="3200" dirty="0" err="1">
                <a:solidFill>
                  <a:schemeClr val="bg1"/>
                </a:solidFill>
                <a:latin typeface="Bangla" pitchFamily="66" charset="0"/>
                <a:cs typeface="Bangla" pitchFamily="66" charset="0"/>
              </a:rPr>
              <a:t>সাধারণ</a:t>
            </a:r>
            <a:r>
              <a:rPr lang="en-US" sz="3200" dirty="0">
                <a:solidFill>
                  <a:schemeClr val="bg1"/>
                </a:solidFill>
                <a:latin typeface="Bangla" pitchFamily="66" charset="0"/>
                <a:cs typeface="Bangla" pitchFamily="66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Bangla" pitchFamily="66" charset="0"/>
                <a:cs typeface="Bangla" pitchFamily="66" charset="0"/>
              </a:rPr>
              <a:t>লক্ষ্মণ</a:t>
            </a:r>
            <a:r>
              <a:rPr lang="en-US" sz="3200" dirty="0">
                <a:solidFill>
                  <a:schemeClr val="bg1"/>
                </a:solidFill>
                <a:latin typeface="Bangla" pitchFamily="66" charset="0"/>
                <a:cs typeface="Bangla" pitchFamily="66" charset="0"/>
              </a:rPr>
              <a:t> ও </a:t>
            </a:r>
            <a:r>
              <a:rPr lang="en-US" sz="3200" dirty="0" err="1">
                <a:solidFill>
                  <a:schemeClr val="bg1"/>
                </a:solidFill>
                <a:latin typeface="Bangla" pitchFamily="66" charset="0"/>
                <a:cs typeface="Bangla" pitchFamily="66" charset="0"/>
              </a:rPr>
              <a:t>ভাষাতাত্ত্বিক</a:t>
            </a:r>
            <a:r>
              <a:rPr lang="en-US" sz="3200" dirty="0">
                <a:solidFill>
                  <a:schemeClr val="bg1"/>
                </a:solidFill>
                <a:latin typeface="Bangla" pitchFamily="66" charset="0"/>
                <a:cs typeface="Bangla" pitchFamily="66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Bangla" pitchFamily="66" charset="0"/>
                <a:cs typeface="Bangla" pitchFamily="66" charset="0"/>
              </a:rPr>
              <a:t>বৈশিষ্ট্য</a:t>
            </a:r>
            <a:endParaRPr lang="en-US" sz="3200" dirty="0">
              <a:solidFill>
                <a:schemeClr val="bg1"/>
              </a:solidFill>
              <a:latin typeface="Bangla" pitchFamily="66" charset="0"/>
              <a:cs typeface="Bangla" pitchFamily="66" charset="0"/>
            </a:endParaRPr>
          </a:p>
          <a:p>
            <a:pPr>
              <a:buFont typeface="Wingdings" pitchFamily="2" charset="2"/>
              <a:buChar char="v"/>
            </a:pPr>
            <a:r>
              <a:rPr lang="en-US" sz="3200" dirty="0">
                <a:solidFill>
                  <a:schemeClr val="bg1"/>
                </a:solidFill>
                <a:latin typeface="Bangla" pitchFamily="66" charset="0"/>
                <a:cs typeface="Bangla" pitchFamily="66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Bangla" pitchFamily="66" charset="0"/>
                <a:cs typeface="Bangla" pitchFamily="66" charset="0"/>
              </a:rPr>
              <a:t>ধ্বনির</a:t>
            </a:r>
            <a:r>
              <a:rPr lang="en-US" sz="3200" dirty="0">
                <a:solidFill>
                  <a:schemeClr val="bg1"/>
                </a:solidFill>
                <a:latin typeface="Bangla" pitchFamily="66" charset="0"/>
                <a:cs typeface="Bangla" pitchFamily="66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Bangla" pitchFamily="66" charset="0"/>
                <a:cs typeface="Bangla" pitchFamily="66" charset="0"/>
              </a:rPr>
              <a:t>উচ্চারণস্থান</a:t>
            </a:r>
            <a:endParaRPr lang="en-US" sz="3200" dirty="0">
              <a:solidFill>
                <a:schemeClr val="bg1"/>
              </a:solidFill>
              <a:latin typeface="Bangla" pitchFamily="66" charset="0"/>
              <a:cs typeface="Bangla" pitchFamily="66" charset="0"/>
            </a:endParaRPr>
          </a:p>
          <a:p>
            <a:pPr>
              <a:buFont typeface="Wingdings" pitchFamily="2" charset="2"/>
              <a:buChar char="v"/>
            </a:pPr>
            <a:r>
              <a:rPr lang="en-US" sz="3200" dirty="0">
                <a:solidFill>
                  <a:schemeClr val="bg1"/>
                </a:solidFill>
                <a:latin typeface="Bangla" pitchFamily="66" charset="0"/>
                <a:cs typeface="Bangla" pitchFamily="66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Bangla" pitchFamily="66" charset="0"/>
                <a:cs typeface="Bangla" pitchFamily="66" charset="0"/>
              </a:rPr>
              <a:t>ধ্বনির</a:t>
            </a:r>
            <a:r>
              <a:rPr lang="en-US" sz="3200" dirty="0">
                <a:solidFill>
                  <a:schemeClr val="bg1"/>
                </a:solidFill>
                <a:latin typeface="Bangla" pitchFamily="66" charset="0"/>
                <a:cs typeface="Bangla" pitchFamily="66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Bangla" pitchFamily="66" charset="0"/>
                <a:cs typeface="Bangla" pitchFamily="66" charset="0"/>
              </a:rPr>
              <a:t>বর্গীকরণ</a:t>
            </a:r>
            <a:r>
              <a:rPr lang="en-US" sz="3200" dirty="0">
                <a:solidFill>
                  <a:schemeClr val="bg1"/>
                </a:solidFill>
                <a:latin typeface="Bangla" pitchFamily="66" charset="0"/>
                <a:cs typeface="Bangla" pitchFamily="66" charset="0"/>
              </a:rPr>
              <a:t> ও </a:t>
            </a:r>
            <a:r>
              <a:rPr lang="en-US" sz="3200" dirty="0" err="1">
                <a:solidFill>
                  <a:schemeClr val="bg1"/>
                </a:solidFill>
                <a:latin typeface="Bangla" pitchFamily="66" charset="0"/>
                <a:cs typeface="Bangla" pitchFamily="66" charset="0"/>
              </a:rPr>
              <a:t>ধ্বনির</a:t>
            </a:r>
            <a:r>
              <a:rPr lang="en-US" sz="3200" dirty="0">
                <a:solidFill>
                  <a:schemeClr val="bg1"/>
                </a:solidFill>
                <a:latin typeface="Bangla" pitchFamily="66" charset="0"/>
                <a:cs typeface="Bangla" pitchFamily="66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Bangla" pitchFamily="66" charset="0"/>
                <a:cs typeface="Bangla" pitchFamily="66" charset="0"/>
              </a:rPr>
              <a:t>পরিবর্তন</a:t>
            </a:r>
            <a:endParaRPr lang="en-US" sz="3200" dirty="0">
              <a:solidFill>
                <a:schemeClr val="bg1"/>
              </a:solidFill>
              <a:latin typeface="Bangla" pitchFamily="66" charset="0"/>
              <a:cs typeface="Bangla" pitchFamily="66" charset="0"/>
            </a:endParaRPr>
          </a:p>
          <a:p>
            <a:pPr>
              <a:buFont typeface="Wingdings" pitchFamily="2" charset="2"/>
              <a:buChar char="v"/>
            </a:pPr>
            <a:r>
              <a:rPr lang="en-US" sz="3200" dirty="0">
                <a:solidFill>
                  <a:schemeClr val="bg1"/>
                </a:solidFill>
                <a:latin typeface="Bangla" pitchFamily="66" charset="0"/>
                <a:cs typeface="Bangla" pitchFamily="66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Bangla" pitchFamily="66" charset="0"/>
                <a:cs typeface="Bangla" pitchFamily="66" charset="0"/>
              </a:rPr>
              <a:t>শব্দার্থ</a:t>
            </a:r>
            <a:r>
              <a:rPr lang="en-US" sz="3200" dirty="0">
                <a:solidFill>
                  <a:schemeClr val="bg1"/>
                </a:solidFill>
                <a:latin typeface="Bangla" pitchFamily="66" charset="0"/>
                <a:cs typeface="Bangla" pitchFamily="66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Bangla" pitchFamily="66" charset="0"/>
                <a:cs typeface="Bangla" pitchFamily="66" charset="0"/>
              </a:rPr>
              <a:t>তত্ত্ব</a:t>
            </a:r>
            <a:endParaRPr lang="en-US" sz="3200" dirty="0">
              <a:solidFill>
                <a:schemeClr val="bg1"/>
              </a:solidFill>
              <a:latin typeface="Bangla" pitchFamily="66" charset="0"/>
              <a:cs typeface="Bangla" pitchFamily="66" charset="0"/>
            </a:endParaRPr>
          </a:p>
          <a:p>
            <a:pPr>
              <a:buFont typeface="Wingdings" pitchFamily="2" charset="2"/>
              <a:buChar char="v"/>
            </a:pPr>
            <a:r>
              <a:rPr lang="en-US" sz="3200" dirty="0">
                <a:solidFill>
                  <a:schemeClr val="bg1"/>
                </a:solidFill>
                <a:latin typeface="Bangla" pitchFamily="66" charset="0"/>
                <a:cs typeface="Bangla" pitchFamily="66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Bangla" pitchFamily="66" charset="0"/>
                <a:cs typeface="Bangla" pitchFamily="66" charset="0"/>
              </a:rPr>
              <a:t>সাধু-চলিত</a:t>
            </a:r>
            <a:endParaRPr lang="en-US" sz="3200" dirty="0">
              <a:solidFill>
                <a:schemeClr val="bg1"/>
              </a:solidFill>
              <a:latin typeface="Bangla" pitchFamily="66" charset="0"/>
              <a:cs typeface="Bangla" pitchFamily="66" charset="0"/>
            </a:endParaRPr>
          </a:p>
          <a:p>
            <a:pPr>
              <a:buFont typeface="Wingdings" pitchFamily="2" charset="2"/>
              <a:buChar char="v"/>
            </a:pPr>
            <a:r>
              <a:rPr lang="en-US" sz="3200" dirty="0">
                <a:solidFill>
                  <a:schemeClr val="bg1"/>
                </a:solidFill>
                <a:latin typeface="Bangla" pitchFamily="66" charset="0"/>
                <a:cs typeface="Bangla" pitchFamily="66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Bangla" pitchFamily="66" charset="0"/>
                <a:cs typeface="Bangla" pitchFamily="66" charset="0"/>
              </a:rPr>
              <a:t>বাংলা</a:t>
            </a:r>
            <a:r>
              <a:rPr lang="en-US" sz="3200" dirty="0">
                <a:solidFill>
                  <a:schemeClr val="bg1"/>
                </a:solidFill>
                <a:latin typeface="Bangla" pitchFamily="66" charset="0"/>
                <a:cs typeface="Bangla" pitchFamily="66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Bangla" pitchFamily="66" charset="0"/>
                <a:cs typeface="Bangla" pitchFamily="66" charset="0"/>
              </a:rPr>
              <a:t>শব্দভান্ডার</a:t>
            </a:r>
            <a:endParaRPr lang="en-US" sz="3200" dirty="0">
              <a:solidFill>
                <a:schemeClr val="bg1"/>
              </a:solidFill>
              <a:latin typeface="Bangla" pitchFamily="66" charset="0"/>
              <a:cs typeface="Bangla" pitchFamily="66" charset="0"/>
            </a:endParaRPr>
          </a:p>
          <a:p>
            <a:pPr>
              <a:buFont typeface="Wingdings" pitchFamily="2" charset="2"/>
              <a:buChar char="v"/>
            </a:pPr>
            <a:r>
              <a:rPr lang="en-US" sz="3200" dirty="0">
                <a:solidFill>
                  <a:schemeClr val="bg1"/>
                </a:solidFill>
                <a:latin typeface="Bangla" pitchFamily="66" charset="0"/>
                <a:cs typeface="Bangla" pitchFamily="66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Bangla" pitchFamily="66" charset="0"/>
                <a:cs typeface="Bangla" pitchFamily="66" charset="0"/>
              </a:rPr>
              <a:t>বাক্যতত্ত্ব</a:t>
            </a:r>
            <a:endParaRPr lang="en-US" sz="3200" dirty="0">
              <a:solidFill>
                <a:schemeClr val="bg1"/>
              </a:solidFill>
              <a:latin typeface="Bangla" pitchFamily="66" charset="0"/>
              <a:cs typeface="Bangla" pitchFamily="66" charset="0"/>
            </a:endParaRPr>
          </a:p>
          <a:p>
            <a:pPr>
              <a:buFont typeface="Wingdings" pitchFamily="2" charset="2"/>
              <a:buChar char="v"/>
            </a:pPr>
            <a:r>
              <a:rPr lang="en-US" sz="3200" dirty="0">
                <a:solidFill>
                  <a:schemeClr val="bg1"/>
                </a:solidFill>
                <a:latin typeface="Bangla" pitchFamily="66" charset="0"/>
                <a:cs typeface="Bangla" pitchFamily="66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Bangla" pitchFamily="66" charset="0"/>
                <a:cs typeface="Bangla" pitchFamily="66" charset="0"/>
              </a:rPr>
              <a:t>বাংলা</a:t>
            </a:r>
            <a:r>
              <a:rPr lang="en-US" sz="3200" dirty="0">
                <a:solidFill>
                  <a:schemeClr val="bg1"/>
                </a:solidFill>
                <a:latin typeface="Bangla" pitchFamily="66" charset="0"/>
                <a:cs typeface="Bangla" pitchFamily="66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Bangla" pitchFamily="66" charset="0"/>
                <a:cs typeface="Bangla" pitchFamily="66" charset="0"/>
              </a:rPr>
              <a:t>উপভাষা</a:t>
            </a:r>
            <a:r>
              <a:rPr lang="en-US" sz="3200" dirty="0">
                <a:solidFill>
                  <a:schemeClr val="bg1"/>
                </a:solidFill>
                <a:latin typeface="Bangla" pitchFamily="66" charset="0"/>
                <a:cs typeface="Bangla" pitchFamily="66" charset="0"/>
              </a:rPr>
              <a:t>  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2286000"/>
            <a:ext cx="8839200" cy="35086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 err="1">
                <a:solidFill>
                  <a:schemeClr val="bg1"/>
                </a:solidFill>
                <a:latin typeface="Bangla" pitchFamily="66" charset="0"/>
                <a:cs typeface="Bangla" pitchFamily="66" charset="0"/>
              </a:rPr>
              <a:t>ধ্বনির</a:t>
            </a:r>
            <a:r>
              <a:rPr lang="en-US" sz="5400" dirty="0">
                <a:solidFill>
                  <a:schemeClr val="bg1"/>
                </a:solidFill>
                <a:latin typeface="Bangla" pitchFamily="66" charset="0"/>
                <a:cs typeface="Bangla" pitchFamily="66" charset="0"/>
              </a:rPr>
              <a:t> </a:t>
            </a:r>
            <a:r>
              <a:rPr lang="en-US" sz="5400" dirty="0" err="1">
                <a:solidFill>
                  <a:schemeClr val="bg1"/>
                </a:solidFill>
                <a:latin typeface="Bangla" pitchFamily="66" charset="0"/>
                <a:cs typeface="Bangla" pitchFamily="66" charset="0"/>
              </a:rPr>
              <a:t>উচ্চারণ-স্থান</a:t>
            </a:r>
            <a:r>
              <a:rPr lang="en-US" sz="5400" dirty="0">
                <a:solidFill>
                  <a:schemeClr val="bg1"/>
                </a:solidFill>
                <a:latin typeface="Bangla" pitchFamily="66" charset="0"/>
                <a:cs typeface="Bangla" pitchFamily="66" charset="0"/>
              </a:rPr>
              <a:t> ও </a:t>
            </a:r>
            <a:r>
              <a:rPr lang="en-US" sz="5400" dirty="0" err="1">
                <a:solidFill>
                  <a:schemeClr val="bg1"/>
                </a:solidFill>
                <a:latin typeface="Bangla" pitchFamily="66" charset="0"/>
                <a:cs typeface="Bangla" pitchFamily="66" charset="0"/>
              </a:rPr>
              <a:t>উচ্চারণ-প্রকৃতি</a:t>
            </a:r>
            <a:endParaRPr lang="en-US" sz="5400" dirty="0">
              <a:solidFill>
                <a:schemeClr val="bg1"/>
              </a:solidFill>
              <a:latin typeface="Bangla" pitchFamily="66" charset="0"/>
              <a:cs typeface="Bangla" pitchFamily="66" charset="0"/>
            </a:endParaRPr>
          </a:p>
          <a:p>
            <a:pPr algn="ctr"/>
            <a:r>
              <a:rPr lang="en-US" sz="5400" dirty="0" err="1">
                <a:solidFill>
                  <a:schemeClr val="bg1"/>
                </a:solidFill>
                <a:latin typeface="Bangla" pitchFamily="66" charset="0"/>
                <a:cs typeface="Bangla" pitchFamily="66" charset="0"/>
              </a:rPr>
              <a:t>এবং</a:t>
            </a:r>
            <a:endParaRPr lang="en-US" sz="5400" dirty="0">
              <a:solidFill>
                <a:schemeClr val="bg1"/>
              </a:solidFill>
              <a:latin typeface="Bangla" pitchFamily="66" charset="0"/>
              <a:cs typeface="Bangla" pitchFamily="66" charset="0"/>
            </a:endParaRPr>
          </a:p>
          <a:p>
            <a:pPr algn="ctr"/>
            <a:r>
              <a:rPr lang="en-US" sz="5400" dirty="0">
                <a:solidFill>
                  <a:schemeClr val="bg1"/>
                </a:solidFill>
                <a:latin typeface="Bangla" pitchFamily="66" charset="0"/>
                <a:cs typeface="Bangla" pitchFamily="66" charset="0"/>
              </a:rPr>
              <a:t> </a:t>
            </a:r>
            <a:r>
              <a:rPr lang="en-US" sz="5400" dirty="0" err="1">
                <a:solidFill>
                  <a:schemeClr val="bg1"/>
                </a:solidFill>
                <a:latin typeface="Bangla" pitchFamily="66" charset="0"/>
                <a:cs typeface="Bangla" pitchFamily="66" charset="0"/>
              </a:rPr>
              <a:t>ধ্বনির</a:t>
            </a:r>
            <a:r>
              <a:rPr lang="en-US" sz="5400" dirty="0">
                <a:solidFill>
                  <a:schemeClr val="bg1"/>
                </a:solidFill>
                <a:latin typeface="Bangla" pitchFamily="66" charset="0"/>
                <a:cs typeface="Bangla" pitchFamily="66" charset="0"/>
              </a:rPr>
              <a:t> </a:t>
            </a:r>
            <a:r>
              <a:rPr lang="en-US" sz="5400" dirty="0" err="1">
                <a:solidFill>
                  <a:schemeClr val="bg1"/>
                </a:solidFill>
                <a:latin typeface="Bangla" pitchFamily="66" charset="0"/>
                <a:cs typeface="Bangla" pitchFamily="66" charset="0"/>
              </a:rPr>
              <a:t>বর্গীকরণ</a:t>
            </a:r>
            <a:r>
              <a:rPr lang="en-US" sz="5400" dirty="0">
                <a:solidFill>
                  <a:schemeClr val="bg1"/>
                </a:solidFill>
                <a:latin typeface="Bangla" pitchFamily="66" charset="0"/>
                <a:cs typeface="Bangla" pitchFamily="66" charset="0"/>
              </a:rPr>
              <a:t> </a:t>
            </a:r>
          </a:p>
          <a:p>
            <a:pPr algn="ctr"/>
            <a:endParaRPr lang="en-US" sz="6000" b="1" dirty="0">
              <a:latin typeface="+mj-lt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304800"/>
            <a:ext cx="8686800" cy="80945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 err="1">
                <a:solidFill>
                  <a:schemeClr val="bg1"/>
                </a:solidFill>
                <a:latin typeface="Bangla" pitchFamily="66" charset="0"/>
                <a:cs typeface="Bangla" pitchFamily="66" charset="0"/>
              </a:rPr>
              <a:t>মৌলিক</a:t>
            </a:r>
            <a:r>
              <a:rPr lang="en-US" sz="6000" dirty="0">
                <a:solidFill>
                  <a:schemeClr val="bg1"/>
                </a:solidFill>
                <a:latin typeface="Bangla" pitchFamily="66" charset="0"/>
                <a:cs typeface="Bangla" pitchFamily="66" charset="0"/>
              </a:rPr>
              <a:t> </a:t>
            </a:r>
            <a:r>
              <a:rPr lang="en-US" sz="6000" dirty="0" err="1">
                <a:solidFill>
                  <a:schemeClr val="bg1"/>
                </a:solidFill>
                <a:latin typeface="Bangla" pitchFamily="66" charset="0"/>
                <a:cs typeface="Bangla" pitchFamily="66" charset="0"/>
              </a:rPr>
              <a:t>স্বরধ্বনি</a:t>
            </a:r>
            <a:endParaRPr lang="en-US" sz="6000" dirty="0">
              <a:solidFill>
                <a:schemeClr val="bg1"/>
              </a:solidFill>
              <a:latin typeface="Bangla" pitchFamily="66" charset="0"/>
              <a:cs typeface="Bangla" pitchFamily="66" charset="0"/>
            </a:endParaRPr>
          </a:p>
          <a:p>
            <a:r>
              <a:rPr lang="en-US" sz="3200" dirty="0">
                <a:solidFill>
                  <a:schemeClr val="bg1"/>
                </a:solidFill>
                <a:latin typeface="Bangla" pitchFamily="66" charset="0"/>
                <a:cs typeface="Bangla" pitchFamily="66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Bangla" pitchFamily="66" charset="0"/>
                <a:cs typeface="Bangla" pitchFamily="66" charset="0"/>
              </a:rPr>
              <a:t>যে</a:t>
            </a:r>
            <a:r>
              <a:rPr lang="en-US" sz="3200" dirty="0">
                <a:solidFill>
                  <a:schemeClr val="bg1"/>
                </a:solidFill>
                <a:latin typeface="Bangla" pitchFamily="66" charset="0"/>
                <a:cs typeface="Bangla" pitchFamily="66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Bangla" pitchFamily="66" charset="0"/>
                <a:cs typeface="Bangla" pitchFamily="66" charset="0"/>
              </a:rPr>
              <a:t>স্বরধ্বনিকে</a:t>
            </a:r>
            <a:r>
              <a:rPr lang="en-US" sz="3200" dirty="0">
                <a:solidFill>
                  <a:schemeClr val="bg1"/>
                </a:solidFill>
                <a:latin typeface="Bangla" pitchFamily="66" charset="0"/>
                <a:cs typeface="Bangla" pitchFamily="66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Bangla" pitchFamily="66" charset="0"/>
                <a:cs typeface="Bangla" pitchFamily="66" charset="0"/>
              </a:rPr>
              <a:t>আর</a:t>
            </a:r>
            <a:r>
              <a:rPr lang="en-US" sz="3200" dirty="0">
                <a:solidFill>
                  <a:schemeClr val="bg1"/>
                </a:solidFill>
                <a:latin typeface="Bangla" pitchFamily="66" charset="0"/>
                <a:cs typeface="Bangla" pitchFamily="66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Bangla" pitchFamily="66" charset="0"/>
                <a:cs typeface="Bangla" pitchFamily="66" charset="0"/>
              </a:rPr>
              <a:t>ভাঙা</a:t>
            </a:r>
            <a:r>
              <a:rPr lang="en-US" sz="3200" dirty="0">
                <a:solidFill>
                  <a:schemeClr val="bg1"/>
                </a:solidFill>
                <a:latin typeface="Bangla" pitchFamily="66" charset="0"/>
                <a:cs typeface="Bangla" pitchFamily="66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Bangla" pitchFamily="66" charset="0"/>
                <a:cs typeface="Bangla" pitchFamily="66" charset="0"/>
              </a:rPr>
              <a:t>যায়</a:t>
            </a:r>
            <a:r>
              <a:rPr lang="en-US" sz="3200" dirty="0">
                <a:solidFill>
                  <a:schemeClr val="bg1"/>
                </a:solidFill>
                <a:latin typeface="Bangla" pitchFamily="66" charset="0"/>
                <a:cs typeface="Bangla" pitchFamily="66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Bangla" pitchFamily="66" charset="0"/>
                <a:cs typeface="Bangla" pitchFamily="66" charset="0"/>
              </a:rPr>
              <a:t>না</a:t>
            </a:r>
            <a:r>
              <a:rPr lang="en-US" sz="3200" dirty="0">
                <a:solidFill>
                  <a:schemeClr val="bg1"/>
                </a:solidFill>
                <a:latin typeface="Bangla" pitchFamily="66" charset="0"/>
                <a:cs typeface="Bangla" pitchFamily="66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Bangla" pitchFamily="66" charset="0"/>
                <a:cs typeface="Bangla" pitchFamily="66" charset="0"/>
              </a:rPr>
              <a:t>তাকে</a:t>
            </a:r>
            <a:r>
              <a:rPr lang="en-US" sz="3200" dirty="0">
                <a:solidFill>
                  <a:schemeClr val="bg1"/>
                </a:solidFill>
                <a:latin typeface="Bangla" pitchFamily="66" charset="0"/>
                <a:cs typeface="Bangla" pitchFamily="66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Bangla" pitchFamily="66" charset="0"/>
                <a:cs typeface="Bangla" pitchFamily="66" charset="0"/>
              </a:rPr>
              <a:t>বলে</a:t>
            </a:r>
            <a:r>
              <a:rPr lang="en-US" sz="3200" dirty="0">
                <a:solidFill>
                  <a:schemeClr val="bg1"/>
                </a:solidFill>
                <a:latin typeface="Bangla" pitchFamily="66" charset="0"/>
                <a:cs typeface="Bangla" pitchFamily="66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Bangla" pitchFamily="66" charset="0"/>
                <a:cs typeface="Bangla" pitchFamily="66" charset="0"/>
              </a:rPr>
              <a:t>মৌলিক</a:t>
            </a:r>
            <a:r>
              <a:rPr lang="en-US" sz="3200" dirty="0">
                <a:solidFill>
                  <a:schemeClr val="bg1"/>
                </a:solidFill>
                <a:latin typeface="Bangla" pitchFamily="66" charset="0"/>
                <a:cs typeface="Bangla" pitchFamily="66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Bangla" pitchFamily="66" charset="0"/>
                <a:cs typeface="Bangla" pitchFamily="66" charset="0"/>
              </a:rPr>
              <a:t>স্বরধ্বনি</a:t>
            </a:r>
            <a:r>
              <a:rPr lang="en-US" sz="3200" dirty="0">
                <a:solidFill>
                  <a:schemeClr val="bg1"/>
                </a:solidFill>
                <a:latin typeface="Bangla" pitchFamily="66" charset="0"/>
                <a:cs typeface="Bangla" pitchFamily="66" charset="0"/>
              </a:rPr>
              <a:t>।</a:t>
            </a:r>
          </a:p>
          <a:p>
            <a:r>
              <a:rPr lang="en-US" sz="3200" dirty="0">
                <a:solidFill>
                  <a:schemeClr val="bg1"/>
                </a:solidFill>
                <a:latin typeface="Bangla" pitchFamily="66" charset="0"/>
                <a:cs typeface="Bangla" pitchFamily="66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Bangla" pitchFamily="66" charset="0"/>
                <a:cs typeface="Bangla" pitchFamily="66" charset="0"/>
              </a:rPr>
              <a:t>আন্তর্জাতিকভাবে</a:t>
            </a:r>
            <a:r>
              <a:rPr lang="en-US" sz="3200" dirty="0">
                <a:solidFill>
                  <a:schemeClr val="bg1"/>
                </a:solidFill>
                <a:latin typeface="Bangla" pitchFamily="66" charset="0"/>
                <a:cs typeface="Bangla" pitchFamily="66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Bangla" pitchFamily="66" charset="0"/>
                <a:cs typeface="Bangla" pitchFamily="66" charset="0"/>
              </a:rPr>
              <a:t>ভাষাতাত্ত্বিকরা</a:t>
            </a:r>
            <a:r>
              <a:rPr lang="en-US" sz="3200" dirty="0">
                <a:solidFill>
                  <a:schemeClr val="bg1"/>
                </a:solidFill>
                <a:latin typeface="Bangla" pitchFamily="66" charset="0"/>
                <a:cs typeface="Bangla" pitchFamily="66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Bangla" pitchFamily="66" charset="0"/>
                <a:cs typeface="Bangla" pitchFamily="66" charset="0"/>
              </a:rPr>
              <a:t>আটটি</a:t>
            </a:r>
            <a:r>
              <a:rPr lang="en-US" sz="3200" dirty="0">
                <a:solidFill>
                  <a:schemeClr val="bg1"/>
                </a:solidFill>
                <a:latin typeface="Bangla" pitchFamily="66" charset="0"/>
                <a:cs typeface="Bangla" pitchFamily="66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Bangla" pitchFamily="66" charset="0"/>
                <a:cs typeface="Bangla" pitchFamily="66" charset="0"/>
              </a:rPr>
              <a:t>প্রাথমিক</a:t>
            </a:r>
            <a:r>
              <a:rPr lang="en-US" sz="3200" dirty="0">
                <a:solidFill>
                  <a:schemeClr val="bg1"/>
                </a:solidFill>
                <a:latin typeface="Bangla" pitchFamily="66" charset="0"/>
                <a:cs typeface="Bangla" pitchFamily="66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Bangla" pitchFamily="66" charset="0"/>
                <a:cs typeface="Bangla" pitchFamily="66" charset="0"/>
              </a:rPr>
              <a:t>মৌলিক</a:t>
            </a:r>
            <a:r>
              <a:rPr lang="en-US" sz="3200" dirty="0">
                <a:solidFill>
                  <a:schemeClr val="bg1"/>
                </a:solidFill>
                <a:latin typeface="Bangla" pitchFamily="66" charset="0"/>
                <a:cs typeface="Bangla" pitchFamily="66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Bangla" pitchFamily="66" charset="0"/>
                <a:cs typeface="Bangla" pitchFamily="66" charset="0"/>
              </a:rPr>
              <a:t>স্বরধ্বনির</a:t>
            </a:r>
            <a:endParaRPr lang="en-US" sz="3200" dirty="0">
              <a:solidFill>
                <a:schemeClr val="bg1"/>
              </a:solidFill>
              <a:latin typeface="Bangla" pitchFamily="66" charset="0"/>
              <a:cs typeface="Bangla" pitchFamily="66" charset="0"/>
            </a:endParaRPr>
          </a:p>
          <a:p>
            <a:r>
              <a:rPr lang="en-US" sz="3200" dirty="0">
                <a:solidFill>
                  <a:schemeClr val="bg1"/>
                </a:solidFill>
                <a:latin typeface="Bangla" pitchFamily="66" charset="0"/>
                <a:cs typeface="Bangla" pitchFamily="66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Bangla" pitchFamily="66" charset="0"/>
                <a:cs typeface="Bangla" pitchFamily="66" charset="0"/>
              </a:rPr>
              <a:t>কথা</a:t>
            </a:r>
            <a:r>
              <a:rPr lang="en-US" sz="3200" dirty="0">
                <a:solidFill>
                  <a:schemeClr val="bg1"/>
                </a:solidFill>
                <a:latin typeface="Bangla" pitchFamily="66" charset="0"/>
                <a:cs typeface="Bangla" pitchFamily="66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Bangla" pitchFamily="66" charset="0"/>
                <a:cs typeface="Bangla" pitchFamily="66" charset="0"/>
              </a:rPr>
              <a:t>বলেছেন</a:t>
            </a:r>
            <a:r>
              <a:rPr lang="en-US" sz="3200" dirty="0">
                <a:solidFill>
                  <a:schemeClr val="bg1"/>
                </a:solidFill>
                <a:latin typeface="Bangla" pitchFamily="66" charset="0"/>
                <a:cs typeface="Bangla" pitchFamily="66" charset="0"/>
              </a:rPr>
              <a:t>। </a:t>
            </a:r>
          </a:p>
          <a:p>
            <a:pPr algn="ctr"/>
            <a:endParaRPr lang="en-US" sz="4800" dirty="0">
              <a:solidFill>
                <a:schemeClr val="bg1"/>
              </a:solidFill>
              <a:latin typeface="Bangla" pitchFamily="66" charset="0"/>
              <a:cs typeface="Bangla" pitchFamily="66" charset="0"/>
            </a:endParaRPr>
          </a:p>
          <a:p>
            <a:pPr algn="ctr"/>
            <a:r>
              <a:rPr lang="en-US" sz="4800" dirty="0">
                <a:solidFill>
                  <a:schemeClr val="bg1"/>
                </a:solidFill>
                <a:latin typeface="Bangla" pitchFamily="66" charset="0"/>
                <a:cs typeface="Bangla" pitchFamily="66" charset="0"/>
              </a:rPr>
              <a:t>ই, এ, </a:t>
            </a:r>
            <a:r>
              <a:rPr lang="en-US" sz="4800" dirty="0" err="1">
                <a:solidFill>
                  <a:schemeClr val="bg1"/>
                </a:solidFill>
                <a:latin typeface="Bangla" pitchFamily="66" charset="0"/>
                <a:cs typeface="Bangla" pitchFamily="66" charset="0"/>
              </a:rPr>
              <a:t>অ্যা</a:t>
            </a:r>
            <a:r>
              <a:rPr lang="en-US" sz="4800" dirty="0">
                <a:solidFill>
                  <a:schemeClr val="bg1"/>
                </a:solidFill>
                <a:latin typeface="Bangla" pitchFamily="66" charset="0"/>
                <a:cs typeface="Bangla" pitchFamily="66" charset="0"/>
              </a:rPr>
              <a:t>, আ’, আ, অ, ও, উ</a:t>
            </a:r>
          </a:p>
          <a:p>
            <a:pPr algn="ctr"/>
            <a:endParaRPr lang="en-US" sz="4800" dirty="0">
              <a:solidFill>
                <a:schemeClr val="bg1"/>
              </a:solidFill>
              <a:latin typeface="Bangla" pitchFamily="66" charset="0"/>
              <a:cs typeface="Bangla" pitchFamily="66" charset="0"/>
            </a:endParaRPr>
          </a:p>
          <a:p>
            <a:pPr algn="ctr"/>
            <a:r>
              <a:rPr lang="en-US" sz="4800" dirty="0" err="1">
                <a:solidFill>
                  <a:schemeClr val="bg1"/>
                </a:solidFill>
                <a:latin typeface="Bangla" pitchFamily="66" charset="0"/>
                <a:cs typeface="Bangla" pitchFamily="66" charset="0"/>
              </a:rPr>
              <a:t>বাংলা</a:t>
            </a:r>
            <a:r>
              <a:rPr lang="en-US" sz="4800" dirty="0">
                <a:solidFill>
                  <a:schemeClr val="bg1"/>
                </a:solidFill>
                <a:latin typeface="Bangla" pitchFamily="66" charset="0"/>
                <a:cs typeface="Bangla" pitchFamily="66" charset="0"/>
              </a:rPr>
              <a:t> </a:t>
            </a:r>
            <a:r>
              <a:rPr lang="en-US" sz="4800" dirty="0" err="1">
                <a:solidFill>
                  <a:schemeClr val="bg1"/>
                </a:solidFill>
                <a:latin typeface="Bangla" pitchFamily="66" charset="0"/>
                <a:cs typeface="Bangla" pitchFamily="66" charset="0"/>
              </a:rPr>
              <a:t>স্বরধ্বনির</a:t>
            </a:r>
            <a:r>
              <a:rPr lang="en-US" sz="4800" dirty="0">
                <a:solidFill>
                  <a:schemeClr val="bg1"/>
                </a:solidFill>
                <a:latin typeface="Bangla" pitchFamily="66" charset="0"/>
                <a:cs typeface="Bangla" pitchFamily="66" charset="0"/>
              </a:rPr>
              <a:t> </a:t>
            </a:r>
            <a:r>
              <a:rPr lang="en-US" sz="4800" dirty="0" err="1">
                <a:solidFill>
                  <a:schemeClr val="bg1"/>
                </a:solidFill>
                <a:latin typeface="Bangla" pitchFamily="66" charset="0"/>
                <a:cs typeface="Bangla" pitchFamily="66" charset="0"/>
              </a:rPr>
              <a:t>সংখ্যা</a:t>
            </a:r>
            <a:r>
              <a:rPr lang="en-US" sz="4800" dirty="0">
                <a:solidFill>
                  <a:schemeClr val="bg1"/>
                </a:solidFill>
                <a:latin typeface="Bangla" pitchFamily="66" charset="0"/>
                <a:cs typeface="Bangla" pitchFamily="66" charset="0"/>
              </a:rPr>
              <a:t> </a:t>
            </a:r>
            <a:r>
              <a:rPr lang="en-US" sz="4800" dirty="0" err="1">
                <a:solidFill>
                  <a:schemeClr val="bg1"/>
                </a:solidFill>
                <a:latin typeface="Bangla" pitchFamily="66" charset="0"/>
                <a:cs typeface="Bangla" pitchFamily="66" charset="0"/>
              </a:rPr>
              <a:t>সাতটি</a:t>
            </a:r>
            <a:r>
              <a:rPr lang="en-US" sz="4800" dirty="0">
                <a:solidFill>
                  <a:schemeClr val="bg1"/>
                </a:solidFill>
                <a:latin typeface="Bangla" pitchFamily="66" charset="0"/>
                <a:cs typeface="Bangla" pitchFamily="66" charset="0"/>
              </a:rPr>
              <a:t> </a:t>
            </a:r>
          </a:p>
          <a:p>
            <a:pPr algn="ctr"/>
            <a:r>
              <a:rPr lang="en-US" sz="4800" dirty="0">
                <a:solidFill>
                  <a:schemeClr val="bg1"/>
                </a:solidFill>
                <a:latin typeface="Bangla" pitchFamily="66" charset="0"/>
                <a:cs typeface="Bangla" pitchFamily="66" charset="0"/>
              </a:rPr>
              <a:t>অ, আ, ই, উ, এ, </a:t>
            </a:r>
            <a:r>
              <a:rPr lang="en-US" sz="4800">
                <a:solidFill>
                  <a:schemeClr val="bg1"/>
                </a:solidFill>
                <a:latin typeface="Bangla" pitchFamily="66" charset="0"/>
                <a:cs typeface="Bangla" pitchFamily="66" charset="0"/>
              </a:rPr>
              <a:t>ও, অ্যা</a:t>
            </a:r>
            <a:endParaRPr lang="en-US" sz="4800" dirty="0">
              <a:solidFill>
                <a:schemeClr val="bg1"/>
              </a:solidFill>
              <a:latin typeface="Bangla" pitchFamily="66" charset="0"/>
              <a:cs typeface="Bangla" pitchFamily="66" charset="0"/>
            </a:endParaRPr>
          </a:p>
          <a:p>
            <a:pPr algn="ctr"/>
            <a:endParaRPr lang="en-US" sz="6000" b="1" dirty="0">
              <a:solidFill>
                <a:schemeClr val="bg1"/>
              </a:solidFill>
              <a:latin typeface="Bangla" pitchFamily="66" charset="0"/>
              <a:cs typeface="Bangla" pitchFamily="66" charset="0"/>
            </a:endParaRPr>
          </a:p>
          <a:p>
            <a:pPr algn="ctr"/>
            <a:endParaRPr lang="en-US" sz="3200" b="1" dirty="0">
              <a:solidFill>
                <a:schemeClr val="bg1"/>
              </a:solidFill>
              <a:latin typeface="Bangla" pitchFamily="66" charset="0"/>
              <a:cs typeface="Bangla" pitchFamily="66" charset="0"/>
            </a:endParaRPr>
          </a:p>
          <a:p>
            <a:endParaRPr lang="en-US" sz="3200" b="1" dirty="0">
              <a:solidFill>
                <a:schemeClr val="bg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5152849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342F5CA8-D269-4A68-B626-3AFA706EB5CB}"/>
              </a:ext>
            </a:extLst>
          </p:cNvPr>
          <p:cNvCxnSpPr>
            <a:cxnSpLocks/>
            <a:stCxn id="68" idx="3"/>
            <a:endCxn id="71" idx="1"/>
          </p:cNvCxnSpPr>
          <p:nvPr/>
        </p:nvCxnSpPr>
        <p:spPr>
          <a:xfrm flipV="1">
            <a:off x="777292" y="1676400"/>
            <a:ext cx="6807616" cy="5467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788AAE7E-6685-463A-AD4A-9BC4448CA262}"/>
              </a:ext>
            </a:extLst>
          </p:cNvPr>
          <p:cNvCxnSpPr>
            <a:cxnSpLocks/>
          </p:cNvCxnSpPr>
          <p:nvPr/>
        </p:nvCxnSpPr>
        <p:spPr>
          <a:xfrm flipV="1">
            <a:off x="7045618" y="1676400"/>
            <a:ext cx="567364" cy="25908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7DFD2C8F-D000-491E-9143-A12ED4DA7227}"/>
              </a:ext>
            </a:extLst>
          </p:cNvPr>
          <p:cNvCxnSpPr>
            <a:cxnSpLocks/>
            <a:stCxn id="68" idx="3"/>
          </p:cNvCxnSpPr>
          <p:nvPr/>
        </p:nvCxnSpPr>
        <p:spPr>
          <a:xfrm>
            <a:off x="777292" y="1731078"/>
            <a:ext cx="893595" cy="253431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776E29B6-E6B2-475E-81EB-1C8230A78AED}"/>
              </a:ext>
            </a:extLst>
          </p:cNvPr>
          <p:cNvCxnSpPr>
            <a:cxnSpLocks/>
          </p:cNvCxnSpPr>
          <p:nvPr/>
        </p:nvCxnSpPr>
        <p:spPr>
          <a:xfrm flipV="1">
            <a:off x="1224089" y="2971800"/>
            <a:ext cx="6091111" cy="2451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8F471ADA-3D61-4F86-BAFF-E649A6C60772}"/>
              </a:ext>
            </a:extLst>
          </p:cNvPr>
          <p:cNvCxnSpPr>
            <a:cxnSpLocks/>
          </p:cNvCxnSpPr>
          <p:nvPr/>
        </p:nvCxnSpPr>
        <p:spPr>
          <a:xfrm>
            <a:off x="1676400" y="4267200"/>
            <a:ext cx="5369218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1" name="TextBox 50">
            <a:extLst>
              <a:ext uri="{FF2B5EF4-FFF2-40B4-BE49-F238E27FC236}">
                <a16:creationId xmlns:a16="http://schemas.microsoft.com/office/drawing/2014/main" id="{A275B927-35CA-48D2-9DD9-01B69E908EFB}"/>
              </a:ext>
            </a:extLst>
          </p:cNvPr>
          <p:cNvSpPr txBox="1"/>
          <p:nvPr/>
        </p:nvSpPr>
        <p:spPr>
          <a:xfrm>
            <a:off x="1295400" y="533400"/>
            <a:ext cx="6019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4800" dirty="0" err="1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বাংলা</a:t>
            </a:r>
            <a:r>
              <a:rPr lang="en-IN" sz="4800" dirty="0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800" dirty="0" err="1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স্বরধ্বনির</a:t>
            </a:r>
            <a:r>
              <a:rPr lang="en-IN" sz="4800" dirty="0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800" dirty="0" err="1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উচ্চারণস্থান</a:t>
            </a:r>
            <a:endParaRPr lang="en-IN" sz="4800" dirty="0">
              <a:solidFill>
                <a:schemeClr val="bg1"/>
              </a:solidFill>
              <a:latin typeface="Bangla" panose="03000603000000000000" pitchFamily="66" charset="0"/>
              <a:cs typeface="Bangla" panose="03000603000000000000" pitchFamily="66" charset="0"/>
            </a:endParaRP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11765754-DF0B-43B6-BA5B-73A9E169D204}"/>
              </a:ext>
            </a:extLst>
          </p:cNvPr>
          <p:cNvSpPr txBox="1"/>
          <p:nvPr/>
        </p:nvSpPr>
        <p:spPr>
          <a:xfrm>
            <a:off x="209301" y="1377135"/>
            <a:ext cx="56799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4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000" dirty="0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ই</a:t>
            </a: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1D710B37-A422-48F0-BF82-2E2209654969}"/>
              </a:ext>
            </a:extLst>
          </p:cNvPr>
          <p:cNvSpPr txBox="1"/>
          <p:nvPr/>
        </p:nvSpPr>
        <p:spPr>
          <a:xfrm>
            <a:off x="7584908" y="1322457"/>
            <a:ext cx="56799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4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000" dirty="0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উ</a:t>
            </a:r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8B52D497-9A40-402E-B617-CB39E5F2E0F6}"/>
              </a:ext>
            </a:extLst>
          </p:cNvPr>
          <p:cNvSpPr txBox="1"/>
          <p:nvPr/>
        </p:nvSpPr>
        <p:spPr>
          <a:xfrm>
            <a:off x="712939" y="2669064"/>
            <a:ext cx="56799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4000" dirty="0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এ</a:t>
            </a: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2278A0FE-04E0-441F-8973-7B3698EECB4B}"/>
              </a:ext>
            </a:extLst>
          </p:cNvPr>
          <p:cNvSpPr txBox="1"/>
          <p:nvPr/>
        </p:nvSpPr>
        <p:spPr>
          <a:xfrm>
            <a:off x="1089109" y="4188936"/>
            <a:ext cx="62827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4000" dirty="0" err="1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অ্যা</a:t>
            </a:r>
            <a:endParaRPr lang="en-IN" sz="4000" dirty="0">
              <a:solidFill>
                <a:schemeClr val="bg1"/>
              </a:solidFill>
              <a:latin typeface="Bangla" panose="03000603000000000000" pitchFamily="66" charset="0"/>
              <a:cs typeface="Bangla" panose="03000603000000000000" pitchFamily="66" charset="0"/>
            </a:endParaRPr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16E52A89-78D3-48DF-9EF6-0AC4D45201E0}"/>
              </a:ext>
            </a:extLst>
          </p:cNvPr>
          <p:cNvSpPr txBox="1"/>
          <p:nvPr/>
        </p:nvSpPr>
        <p:spPr>
          <a:xfrm>
            <a:off x="7395098" y="2642369"/>
            <a:ext cx="56799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4000" dirty="0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ও</a:t>
            </a:r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id="{ABC4C2CC-B491-4EB6-BF43-65C9A58B84DB}"/>
              </a:ext>
            </a:extLst>
          </p:cNvPr>
          <p:cNvSpPr txBox="1"/>
          <p:nvPr/>
        </p:nvSpPr>
        <p:spPr>
          <a:xfrm>
            <a:off x="7111102" y="4061984"/>
            <a:ext cx="56799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4000" dirty="0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অ</a:t>
            </a:r>
          </a:p>
        </p:txBody>
      </p:sp>
      <p:sp>
        <p:nvSpPr>
          <p:cNvPr id="95" name="TextBox 94">
            <a:extLst>
              <a:ext uri="{FF2B5EF4-FFF2-40B4-BE49-F238E27FC236}">
                <a16:creationId xmlns:a16="http://schemas.microsoft.com/office/drawing/2014/main" id="{F54560A6-D2CF-46A6-A892-ECA28667F093}"/>
              </a:ext>
            </a:extLst>
          </p:cNvPr>
          <p:cNvSpPr txBox="1"/>
          <p:nvPr/>
        </p:nvSpPr>
        <p:spPr>
          <a:xfrm>
            <a:off x="4097504" y="4259179"/>
            <a:ext cx="56799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4000" dirty="0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আ</a:t>
            </a:r>
          </a:p>
        </p:txBody>
      </p:sp>
    </p:spTree>
    <p:extLst>
      <p:ext uri="{BB962C8B-B14F-4D97-AF65-F5344CB8AC3E}">
        <p14:creationId xmlns:p14="http://schemas.microsoft.com/office/powerpoint/2010/main" val="3197712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xagon 1">
            <a:extLst>
              <a:ext uri="{FF2B5EF4-FFF2-40B4-BE49-F238E27FC236}">
                <a16:creationId xmlns:a16="http://schemas.microsoft.com/office/drawing/2014/main" id="{F4C3CB9D-6F9A-4D69-916B-61F14FACD397}"/>
              </a:ext>
            </a:extLst>
          </p:cNvPr>
          <p:cNvSpPr/>
          <p:nvPr/>
        </p:nvSpPr>
        <p:spPr>
          <a:xfrm>
            <a:off x="1981200" y="808713"/>
            <a:ext cx="685800" cy="757989"/>
          </a:xfrm>
          <a:prstGeom prst="hexagon">
            <a:avLst/>
          </a:prstGeom>
          <a:solidFill>
            <a:schemeClr val="tx2">
              <a:lumMod val="9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dirty="0">
                <a:solidFill>
                  <a:schemeClr val="bg1"/>
                </a:solidFill>
                <a:latin typeface="Bangla" pitchFamily="66" charset="0"/>
                <a:cs typeface="Bangla" pitchFamily="66" charset="0"/>
              </a:rPr>
              <a:t>১</a:t>
            </a:r>
            <a:endParaRPr lang="en-IN" sz="6000" dirty="0">
              <a:solidFill>
                <a:schemeClr val="bg1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21D1F19-E760-4450-975D-DF90558377DE}"/>
              </a:ext>
            </a:extLst>
          </p:cNvPr>
          <p:cNvSpPr txBox="1"/>
          <p:nvPr/>
        </p:nvSpPr>
        <p:spPr>
          <a:xfrm>
            <a:off x="457200" y="838200"/>
            <a:ext cx="8343900" cy="48320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4400" dirty="0" err="1">
                <a:solidFill>
                  <a:schemeClr val="bg1"/>
                </a:solidFill>
                <a:latin typeface="Bangla" pitchFamily="66" charset="0"/>
                <a:cs typeface="Bangla" pitchFamily="66" charset="0"/>
              </a:rPr>
              <a:t>স্বরধ্বনির</a:t>
            </a:r>
            <a:r>
              <a:rPr lang="en-US" sz="4400" dirty="0">
                <a:solidFill>
                  <a:schemeClr val="bg1"/>
                </a:solidFill>
                <a:latin typeface="Bangla" pitchFamily="66" charset="0"/>
                <a:cs typeface="Bangla" pitchFamily="66" charset="0"/>
              </a:rPr>
              <a:t> </a:t>
            </a:r>
            <a:r>
              <a:rPr lang="en-US" sz="4400" dirty="0" err="1">
                <a:solidFill>
                  <a:schemeClr val="bg1"/>
                </a:solidFill>
                <a:latin typeface="Bangla" pitchFamily="66" charset="0"/>
                <a:cs typeface="Bangla" pitchFamily="66" charset="0"/>
              </a:rPr>
              <a:t>বর্গীকরণ</a:t>
            </a:r>
            <a:endParaRPr lang="en-US" sz="4400" dirty="0">
              <a:solidFill>
                <a:schemeClr val="bg1"/>
              </a:solidFill>
              <a:latin typeface="Bangla" pitchFamily="66" charset="0"/>
              <a:cs typeface="Bangla" pitchFamily="66" charset="0"/>
            </a:endParaRPr>
          </a:p>
          <a:p>
            <a:pPr algn="ctr"/>
            <a:r>
              <a:rPr lang="en-US" sz="4400" dirty="0">
                <a:solidFill>
                  <a:schemeClr val="bg1"/>
                </a:solidFill>
                <a:latin typeface="Bangla" pitchFamily="66" charset="0"/>
                <a:cs typeface="Bangla" pitchFamily="66" charset="0"/>
              </a:rPr>
              <a:t>( </a:t>
            </a:r>
            <a:r>
              <a:rPr lang="en-US" sz="4400" dirty="0" err="1">
                <a:solidFill>
                  <a:schemeClr val="bg1"/>
                </a:solidFill>
                <a:latin typeface="Bangla" pitchFamily="66" charset="0"/>
                <a:cs typeface="Bangla" pitchFamily="66" charset="0"/>
              </a:rPr>
              <a:t>জিহ্বার</a:t>
            </a:r>
            <a:r>
              <a:rPr lang="en-US" sz="4400" dirty="0">
                <a:solidFill>
                  <a:schemeClr val="bg1"/>
                </a:solidFill>
                <a:latin typeface="Bangla" pitchFamily="66" charset="0"/>
                <a:cs typeface="Bangla" pitchFamily="66" charset="0"/>
              </a:rPr>
              <a:t> </a:t>
            </a:r>
            <a:r>
              <a:rPr lang="en-US" sz="4400" dirty="0" err="1">
                <a:solidFill>
                  <a:schemeClr val="bg1"/>
                </a:solidFill>
                <a:latin typeface="Bangla" pitchFamily="66" charset="0"/>
                <a:cs typeface="Bangla" pitchFamily="66" charset="0"/>
              </a:rPr>
              <a:t>অবস্থান</a:t>
            </a:r>
            <a:r>
              <a:rPr lang="en-US" sz="4400" dirty="0">
                <a:solidFill>
                  <a:schemeClr val="bg1"/>
                </a:solidFill>
                <a:latin typeface="Bangla" pitchFamily="66" charset="0"/>
                <a:cs typeface="Bangla" pitchFamily="66" charset="0"/>
              </a:rPr>
              <a:t> </a:t>
            </a:r>
            <a:r>
              <a:rPr lang="en-US" sz="4400" dirty="0" err="1">
                <a:solidFill>
                  <a:schemeClr val="bg1"/>
                </a:solidFill>
                <a:latin typeface="Bangla" pitchFamily="66" charset="0"/>
                <a:cs typeface="Bangla" pitchFamily="66" charset="0"/>
              </a:rPr>
              <a:t>অনুসারে</a:t>
            </a:r>
            <a:r>
              <a:rPr lang="en-US" sz="4400" dirty="0">
                <a:solidFill>
                  <a:schemeClr val="bg1"/>
                </a:solidFill>
                <a:latin typeface="Bangla" pitchFamily="66" charset="0"/>
                <a:cs typeface="Bangla" pitchFamily="66" charset="0"/>
              </a:rPr>
              <a:t> )</a:t>
            </a:r>
          </a:p>
          <a:p>
            <a:pPr algn="ctr"/>
            <a:endParaRPr lang="en-US" sz="4400" dirty="0">
              <a:solidFill>
                <a:schemeClr val="bg1"/>
              </a:solidFill>
              <a:latin typeface="Bangla" pitchFamily="66" charset="0"/>
              <a:cs typeface="Bangla" pitchFamily="66" charset="0"/>
            </a:endParaRPr>
          </a:p>
          <a:p>
            <a:r>
              <a:rPr lang="en-US" sz="4400" dirty="0" err="1">
                <a:solidFill>
                  <a:schemeClr val="bg1"/>
                </a:solidFill>
                <a:latin typeface="Bangla" pitchFamily="66" charset="0"/>
                <a:cs typeface="Bangla" pitchFamily="66" charset="0"/>
              </a:rPr>
              <a:t>উচ্চ</a:t>
            </a:r>
            <a:r>
              <a:rPr lang="en-US" sz="4400" dirty="0">
                <a:solidFill>
                  <a:schemeClr val="bg1"/>
                </a:solidFill>
                <a:latin typeface="Bangla" pitchFamily="66" charset="0"/>
                <a:cs typeface="Bangla" pitchFamily="66" charset="0"/>
              </a:rPr>
              <a:t> </a:t>
            </a:r>
            <a:r>
              <a:rPr lang="en-US" sz="4400" dirty="0" err="1">
                <a:solidFill>
                  <a:schemeClr val="bg1"/>
                </a:solidFill>
                <a:latin typeface="Bangla" pitchFamily="66" charset="0"/>
                <a:cs typeface="Bangla" pitchFamily="66" charset="0"/>
              </a:rPr>
              <a:t>স্বরধ্বনি</a:t>
            </a:r>
            <a:r>
              <a:rPr lang="en-US" sz="4400" dirty="0">
                <a:solidFill>
                  <a:schemeClr val="bg1"/>
                </a:solidFill>
                <a:latin typeface="Bangla" pitchFamily="66" charset="0"/>
                <a:cs typeface="Bangla" pitchFamily="66" charset="0"/>
              </a:rPr>
              <a:t> = ই, উ</a:t>
            </a:r>
          </a:p>
          <a:p>
            <a:r>
              <a:rPr lang="en-US" sz="4400" dirty="0" err="1">
                <a:solidFill>
                  <a:schemeClr val="bg1"/>
                </a:solidFill>
                <a:latin typeface="Bangla" pitchFamily="66" charset="0"/>
                <a:cs typeface="Bangla" pitchFamily="66" charset="0"/>
              </a:rPr>
              <a:t>উচ্চ-মধ্য</a:t>
            </a:r>
            <a:r>
              <a:rPr lang="en-US" sz="4400" dirty="0">
                <a:solidFill>
                  <a:schemeClr val="bg1"/>
                </a:solidFill>
                <a:latin typeface="Bangla" pitchFamily="66" charset="0"/>
                <a:cs typeface="Bangla" pitchFamily="66" charset="0"/>
              </a:rPr>
              <a:t> </a:t>
            </a:r>
            <a:r>
              <a:rPr lang="en-US" sz="4400" dirty="0" err="1">
                <a:solidFill>
                  <a:schemeClr val="bg1"/>
                </a:solidFill>
                <a:latin typeface="Bangla" pitchFamily="66" charset="0"/>
                <a:cs typeface="Bangla" pitchFamily="66" charset="0"/>
              </a:rPr>
              <a:t>স্বরধ্বনি</a:t>
            </a:r>
            <a:r>
              <a:rPr lang="en-US" sz="4400" dirty="0">
                <a:solidFill>
                  <a:schemeClr val="bg1"/>
                </a:solidFill>
                <a:latin typeface="Bangla" pitchFamily="66" charset="0"/>
                <a:cs typeface="Bangla" pitchFamily="66" charset="0"/>
              </a:rPr>
              <a:t> = এ, ও</a:t>
            </a:r>
          </a:p>
          <a:p>
            <a:r>
              <a:rPr lang="en-US" sz="4400" dirty="0" err="1">
                <a:solidFill>
                  <a:schemeClr val="bg1"/>
                </a:solidFill>
                <a:latin typeface="Bangla" pitchFamily="66" charset="0"/>
                <a:cs typeface="Bangla" pitchFamily="66" charset="0"/>
              </a:rPr>
              <a:t>নিম্ন</a:t>
            </a:r>
            <a:r>
              <a:rPr lang="en-US" sz="4400" dirty="0">
                <a:solidFill>
                  <a:schemeClr val="bg1"/>
                </a:solidFill>
                <a:latin typeface="Bangla" pitchFamily="66" charset="0"/>
                <a:cs typeface="Bangla" pitchFamily="66" charset="0"/>
              </a:rPr>
              <a:t> </a:t>
            </a:r>
            <a:r>
              <a:rPr lang="en-US" sz="4400" dirty="0" err="1">
                <a:solidFill>
                  <a:schemeClr val="bg1"/>
                </a:solidFill>
                <a:latin typeface="Bangla" pitchFamily="66" charset="0"/>
                <a:cs typeface="Bangla" pitchFamily="66" charset="0"/>
              </a:rPr>
              <a:t>স্বরধ্বনি</a:t>
            </a:r>
            <a:r>
              <a:rPr lang="en-US" sz="4400" dirty="0">
                <a:solidFill>
                  <a:schemeClr val="bg1"/>
                </a:solidFill>
                <a:latin typeface="Bangla" pitchFamily="66" charset="0"/>
                <a:cs typeface="Bangla" pitchFamily="66" charset="0"/>
              </a:rPr>
              <a:t> = </a:t>
            </a:r>
            <a:r>
              <a:rPr lang="en-US" sz="4400" dirty="0" err="1">
                <a:solidFill>
                  <a:schemeClr val="bg1"/>
                </a:solidFill>
                <a:latin typeface="Bangla" pitchFamily="66" charset="0"/>
                <a:cs typeface="Bangla" pitchFamily="66" charset="0"/>
              </a:rPr>
              <a:t>অ্যা</a:t>
            </a:r>
            <a:r>
              <a:rPr lang="en-US" sz="4400" dirty="0">
                <a:solidFill>
                  <a:schemeClr val="bg1"/>
                </a:solidFill>
                <a:latin typeface="Bangla" pitchFamily="66" charset="0"/>
                <a:cs typeface="Bangla" pitchFamily="66" charset="0"/>
              </a:rPr>
              <a:t>, অ</a:t>
            </a:r>
          </a:p>
          <a:p>
            <a:r>
              <a:rPr lang="en-US" sz="4400" dirty="0" err="1">
                <a:solidFill>
                  <a:schemeClr val="bg1"/>
                </a:solidFill>
                <a:latin typeface="Bangla" pitchFamily="66" charset="0"/>
                <a:cs typeface="Bangla" pitchFamily="66" charset="0"/>
              </a:rPr>
              <a:t>নিম্ন-মধ্য</a:t>
            </a:r>
            <a:r>
              <a:rPr lang="en-US" sz="4400" dirty="0">
                <a:solidFill>
                  <a:schemeClr val="bg1"/>
                </a:solidFill>
                <a:latin typeface="Bangla" pitchFamily="66" charset="0"/>
                <a:cs typeface="Bangla" pitchFamily="66" charset="0"/>
              </a:rPr>
              <a:t> </a:t>
            </a:r>
            <a:r>
              <a:rPr lang="en-US" sz="4400" dirty="0" err="1">
                <a:solidFill>
                  <a:schemeClr val="bg1"/>
                </a:solidFill>
                <a:latin typeface="Bangla" pitchFamily="66" charset="0"/>
                <a:cs typeface="Bangla" pitchFamily="66" charset="0"/>
              </a:rPr>
              <a:t>স্বরধ্বনি</a:t>
            </a:r>
            <a:r>
              <a:rPr lang="en-US" sz="4400" dirty="0">
                <a:solidFill>
                  <a:schemeClr val="bg1"/>
                </a:solidFill>
                <a:latin typeface="Bangla" pitchFamily="66" charset="0"/>
                <a:cs typeface="Bangla" pitchFamily="66" charset="0"/>
              </a:rPr>
              <a:t> = আ</a:t>
            </a:r>
            <a:endParaRPr lang="en-US" sz="4400" dirty="0">
              <a:solidFill>
                <a:schemeClr val="bg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7685159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821D1F19-E760-4450-975D-DF90558377DE}"/>
              </a:ext>
            </a:extLst>
          </p:cNvPr>
          <p:cNvSpPr txBox="1"/>
          <p:nvPr/>
        </p:nvSpPr>
        <p:spPr>
          <a:xfrm>
            <a:off x="457200" y="838200"/>
            <a:ext cx="8343900" cy="48320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4400" dirty="0" err="1">
                <a:solidFill>
                  <a:schemeClr val="bg1"/>
                </a:solidFill>
                <a:latin typeface="Bangla" pitchFamily="66" charset="0"/>
                <a:cs typeface="Bangla" pitchFamily="66" charset="0"/>
              </a:rPr>
              <a:t>স্বরধ্বনির</a:t>
            </a:r>
            <a:r>
              <a:rPr lang="en-US" sz="4400" dirty="0">
                <a:solidFill>
                  <a:schemeClr val="bg1"/>
                </a:solidFill>
                <a:latin typeface="Bangla" pitchFamily="66" charset="0"/>
                <a:cs typeface="Bangla" pitchFamily="66" charset="0"/>
              </a:rPr>
              <a:t> </a:t>
            </a:r>
            <a:r>
              <a:rPr lang="en-US" sz="4400" dirty="0" err="1">
                <a:solidFill>
                  <a:schemeClr val="bg1"/>
                </a:solidFill>
                <a:latin typeface="Bangla" pitchFamily="66" charset="0"/>
                <a:cs typeface="Bangla" pitchFamily="66" charset="0"/>
              </a:rPr>
              <a:t>বর্গীকরণ</a:t>
            </a:r>
            <a:endParaRPr lang="en-US" sz="4400" dirty="0">
              <a:solidFill>
                <a:schemeClr val="bg1"/>
              </a:solidFill>
              <a:latin typeface="Bangla" pitchFamily="66" charset="0"/>
              <a:cs typeface="Bangla" pitchFamily="66" charset="0"/>
            </a:endParaRPr>
          </a:p>
          <a:p>
            <a:pPr algn="ctr"/>
            <a:r>
              <a:rPr lang="en-US" sz="4400" dirty="0">
                <a:solidFill>
                  <a:schemeClr val="bg1"/>
                </a:solidFill>
                <a:latin typeface="Bangla" pitchFamily="66" charset="0"/>
                <a:cs typeface="Bangla" pitchFamily="66" charset="0"/>
              </a:rPr>
              <a:t>( </a:t>
            </a:r>
            <a:r>
              <a:rPr lang="en-US" sz="4400" dirty="0" err="1">
                <a:solidFill>
                  <a:schemeClr val="bg1"/>
                </a:solidFill>
                <a:latin typeface="Bangla" pitchFamily="66" charset="0"/>
                <a:cs typeface="Bangla" pitchFamily="66" charset="0"/>
              </a:rPr>
              <a:t>জিহ্বার</a:t>
            </a:r>
            <a:r>
              <a:rPr lang="en-US" sz="4400" dirty="0">
                <a:solidFill>
                  <a:schemeClr val="bg1"/>
                </a:solidFill>
                <a:latin typeface="Bangla" pitchFamily="66" charset="0"/>
                <a:cs typeface="Bangla" pitchFamily="66" charset="0"/>
              </a:rPr>
              <a:t> </a:t>
            </a:r>
            <a:r>
              <a:rPr lang="en-US" sz="4400" dirty="0" err="1">
                <a:solidFill>
                  <a:schemeClr val="bg1"/>
                </a:solidFill>
                <a:latin typeface="Bangla" pitchFamily="66" charset="0"/>
                <a:cs typeface="Bangla" pitchFamily="66" charset="0"/>
              </a:rPr>
              <a:t>অবস্থান</a:t>
            </a:r>
            <a:r>
              <a:rPr lang="en-US" sz="4400" dirty="0">
                <a:solidFill>
                  <a:schemeClr val="bg1"/>
                </a:solidFill>
                <a:latin typeface="Bangla" pitchFamily="66" charset="0"/>
                <a:cs typeface="Bangla" pitchFamily="66" charset="0"/>
              </a:rPr>
              <a:t> </a:t>
            </a:r>
            <a:r>
              <a:rPr lang="en-US" sz="4400" dirty="0" err="1">
                <a:solidFill>
                  <a:schemeClr val="bg1"/>
                </a:solidFill>
                <a:latin typeface="Bangla" pitchFamily="66" charset="0"/>
                <a:cs typeface="Bangla" pitchFamily="66" charset="0"/>
              </a:rPr>
              <a:t>অনুসারে</a:t>
            </a:r>
            <a:r>
              <a:rPr lang="en-US" sz="4400" dirty="0">
                <a:solidFill>
                  <a:schemeClr val="bg1"/>
                </a:solidFill>
                <a:latin typeface="Bangla" pitchFamily="66" charset="0"/>
                <a:cs typeface="Bangla" pitchFamily="66" charset="0"/>
              </a:rPr>
              <a:t> )</a:t>
            </a:r>
          </a:p>
          <a:p>
            <a:pPr algn="ctr"/>
            <a:endParaRPr lang="en-US" sz="4400" dirty="0">
              <a:solidFill>
                <a:schemeClr val="bg1"/>
              </a:solidFill>
              <a:latin typeface="Bangla" pitchFamily="66" charset="0"/>
              <a:cs typeface="Bangla" pitchFamily="66" charset="0"/>
            </a:endParaRPr>
          </a:p>
          <a:p>
            <a:r>
              <a:rPr lang="en-US" sz="4400" dirty="0" err="1">
                <a:solidFill>
                  <a:schemeClr val="bg1"/>
                </a:solidFill>
                <a:latin typeface="Bangla" pitchFamily="66" charset="0"/>
                <a:cs typeface="Bangla" pitchFamily="66" charset="0"/>
              </a:rPr>
              <a:t>সম্মুখ</a:t>
            </a:r>
            <a:r>
              <a:rPr lang="en-US" sz="4400" dirty="0">
                <a:solidFill>
                  <a:schemeClr val="bg1"/>
                </a:solidFill>
                <a:latin typeface="Bangla" pitchFamily="66" charset="0"/>
                <a:cs typeface="Bangla" pitchFamily="66" charset="0"/>
              </a:rPr>
              <a:t> </a:t>
            </a:r>
            <a:r>
              <a:rPr lang="en-US" sz="4400" dirty="0" err="1">
                <a:solidFill>
                  <a:schemeClr val="bg1"/>
                </a:solidFill>
                <a:latin typeface="Bangla" pitchFamily="66" charset="0"/>
                <a:cs typeface="Bangla" pitchFamily="66" charset="0"/>
              </a:rPr>
              <a:t>স্বরধ্বনি</a:t>
            </a:r>
            <a:r>
              <a:rPr lang="en-US" sz="4400" dirty="0">
                <a:solidFill>
                  <a:schemeClr val="bg1"/>
                </a:solidFill>
                <a:latin typeface="Bangla" pitchFamily="66" charset="0"/>
                <a:cs typeface="Bangla" pitchFamily="66" charset="0"/>
              </a:rPr>
              <a:t> = ই, এ, </a:t>
            </a:r>
            <a:r>
              <a:rPr lang="en-US" sz="4400" dirty="0" err="1">
                <a:solidFill>
                  <a:schemeClr val="bg1"/>
                </a:solidFill>
                <a:latin typeface="Bangla" pitchFamily="66" charset="0"/>
                <a:cs typeface="Bangla" pitchFamily="66" charset="0"/>
              </a:rPr>
              <a:t>অ্যা</a:t>
            </a:r>
            <a:endParaRPr lang="en-US" sz="4400" dirty="0">
              <a:solidFill>
                <a:schemeClr val="bg1"/>
              </a:solidFill>
              <a:latin typeface="Bangla" pitchFamily="66" charset="0"/>
              <a:cs typeface="Bangla" pitchFamily="66" charset="0"/>
            </a:endParaRPr>
          </a:p>
          <a:p>
            <a:r>
              <a:rPr lang="en-US" sz="4400" dirty="0" err="1">
                <a:solidFill>
                  <a:schemeClr val="bg1"/>
                </a:solidFill>
                <a:latin typeface="Bangla" pitchFamily="66" charset="0"/>
                <a:cs typeface="Bangla" pitchFamily="66" charset="0"/>
              </a:rPr>
              <a:t>পশ্চা</a:t>
            </a:r>
            <a:r>
              <a:rPr lang="en-US" sz="4400" dirty="0">
                <a:solidFill>
                  <a:schemeClr val="bg1"/>
                </a:solidFill>
                <a:latin typeface="Bangla" pitchFamily="66" charset="0"/>
                <a:cs typeface="Bangla" pitchFamily="66" charset="0"/>
              </a:rPr>
              <a:t>ৎ </a:t>
            </a:r>
            <a:r>
              <a:rPr lang="en-US" sz="4400" dirty="0" err="1">
                <a:solidFill>
                  <a:schemeClr val="bg1"/>
                </a:solidFill>
                <a:latin typeface="Bangla" pitchFamily="66" charset="0"/>
                <a:cs typeface="Bangla" pitchFamily="66" charset="0"/>
              </a:rPr>
              <a:t>স্বরধ্বনি</a:t>
            </a:r>
            <a:r>
              <a:rPr lang="en-US" sz="4400" dirty="0">
                <a:solidFill>
                  <a:schemeClr val="bg1"/>
                </a:solidFill>
                <a:latin typeface="Bangla" pitchFamily="66" charset="0"/>
                <a:cs typeface="Bangla" pitchFamily="66" charset="0"/>
              </a:rPr>
              <a:t> = উ, ও, অ</a:t>
            </a:r>
          </a:p>
          <a:p>
            <a:r>
              <a:rPr lang="en-US" sz="4400" dirty="0" err="1">
                <a:solidFill>
                  <a:schemeClr val="bg1"/>
                </a:solidFill>
                <a:latin typeface="Bangla" pitchFamily="66" charset="0"/>
                <a:cs typeface="Bangla" pitchFamily="66" charset="0"/>
              </a:rPr>
              <a:t>কেন্দ্রীয়</a:t>
            </a:r>
            <a:r>
              <a:rPr lang="en-US" sz="4400" dirty="0">
                <a:solidFill>
                  <a:schemeClr val="bg1"/>
                </a:solidFill>
                <a:latin typeface="Bangla" pitchFamily="66" charset="0"/>
                <a:cs typeface="Bangla" pitchFamily="66" charset="0"/>
              </a:rPr>
              <a:t> </a:t>
            </a:r>
            <a:r>
              <a:rPr lang="en-US" sz="4400" dirty="0" err="1">
                <a:solidFill>
                  <a:schemeClr val="bg1"/>
                </a:solidFill>
                <a:latin typeface="Bangla" pitchFamily="66" charset="0"/>
                <a:cs typeface="Bangla" pitchFamily="66" charset="0"/>
              </a:rPr>
              <a:t>স্বরধ্বনি</a:t>
            </a:r>
            <a:r>
              <a:rPr lang="en-US" sz="4400" dirty="0">
                <a:solidFill>
                  <a:schemeClr val="bg1"/>
                </a:solidFill>
                <a:latin typeface="Bangla" pitchFamily="66" charset="0"/>
                <a:cs typeface="Bangla" pitchFamily="66" charset="0"/>
              </a:rPr>
              <a:t> = আ</a:t>
            </a:r>
          </a:p>
          <a:p>
            <a:endParaRPr lang="en-US" sz="4400" dirty="0">
              <a:latin typeface="+mj-lt"/>
            </a:endParaRPr>
          </a:p>
        </p:txBody>
      </p:sp>
      <p:sp>
        <p:nvSpPr>
          <p:cNvPr id="2" name="Hexagon 1">
            <a:extLst>
              <a:ext uri="{FF2B5EF4-FFF2-40B4-BE49-F238E27FC236}">
                <a16:creationId xmlns:a16="http://schemas.microsoft.com/office/drawing/2014/main" id="{38AF6043-5F4E-44CC-9162-E451D189DFAD}"/>
              </a:ext>
            </a:extLst>
          </p:cNvPr>
          <p:cNvSpPr/>
          <p:nvPr/>
        </p:nvSpPr>
        <p:spPr>
          <a:xfrm>
            <a:off x="1981200" y="685800"/>
            <a:ext cx="685800" cy="762000"/>
          </a:xfrm>
          <a:prstGeom prst="hexagon">
            <a:avLst/>
          </a:prstGeom>
          <a:solidFill>
            <a:schemeClr val="tx2">
              <a:lumMod val="9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dirty="0">
                <a:solidFill>
                  <a:schemeClr val="bg1"/>
                </a:solidFill>
                <a:latin typeface="Bangla" pitchFamily="66" charset="0"/>
                <a:cs typeface="Bangla" pitchFamily="66" charset="0"/>
              </a:rPr>
              <a:t>২</a:t>
            </a:r>
            <a:endParaRPr lang="en-IN" sz="6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15048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821D1F19-E760-4450-975D-DF90558377DE}"/>
              </a:ext>
            </a:extLst>
          </p:cNvPr>
          <p:cNvSpPr txBox="1"/>
          <p:nvPr/>
        </p:nvSpPr>
        <p:spPr>
          <a:xfrm>
            <a:off x="609600" y="1012954"/>
            <a:ext cx="8343900" cy="55092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4400" dirty="0" err="1">
                <a:solidFill>
                  <a:schemeClr val="bg1"/>
                </a:solidFill>
                <a:latin typeface="Bangla" pitchFamily="66" charset="0"/>
                <a:cs typeface="Bangla" pitchFamily="66" charset="0"/>
              </a:rPr>
              <a:t>স্বরধ্বনির</a:t>
            </a:r>
            <a:r>
              <a:rPr lang="en-US" sz="4400" dirty="0">
                <a:solidFill>
                  <a:schemeClr val="bg1"/>
                </a:solidFill>
                <a:latin typeface="Bangla" pitchFamily="66" charset="0"/>
                <a:cs typeface="Bangla" pitchFamily="66" charset="0"/>
              </a:rPr>
              <a:t> </a:t>
            </a:r>
            <a:r>
              <a:rPr lang="en-US" sz="4400" dirty="0" err="1">
                <a:solidFill>
                  <a:schemeClr val="bg1"/>
                </a:solidFill>
                <a:latin typeface="Bangla" pitchFamily="66" charset="0"/>
                <a:cs typeface="Bangla" pitchFamily="66" charset="0"/>
              </a:rPr>
              <a:t>বর্গীকরণ</a:t>
            </a:r>
            <a:endParaRPr lang="en-US" sz="4400" dirty="0">
              <a:solidFill>
                <a:schemeClr val="bg1"/>
              </a:solidFill>
              <a:latin typeface="Bangla" pitchFamily="66" charset="0"/>
              <a:cs typeface="Bangla" pitchFamily="66" charset="0"/>
            </a:endParaRPr>
          </a:p>
          <a:p>
            <a:pPr algn="ctr"/>
            <a:r>
              <a:rPr lang="en-US" sz="4400" dirty="0">
                <a:solidFill>
                  <a:schemeClr val="bg1"/>
                </a:solidFill>
                <a:latin typeface="Bangla" pitchFamily="66" charset="0"/>
                <a:cs typeface="Bangla" pitchFamily="66" charset="0"/>
              </a:rPr>
              <a:t>( </a:t>
            </a:r>
            <a:r>
              <a:rPr lang="en-US" sz="4400" dirty="0" err="1">
                <a:solidFill>
                  <a:schemeClr val="bg1"/>
                </a:solidFill>
                <a:latin typeface="Bangla" pitchFamily="66" charset="0"/>
                <a:cs typeface="Bangla" pitchFamily="66" charset="0"/>
              </a:rPr>
              <a:t>মুখবিবরের</a:t>
            </a:r>
            <a:r>
              <a:rPr lang="en-US" sz="4400" dirty="0">
                <a:solidFill>
                  <a:schemeClr val="bg1"/>
                </a:solidFill>
                <a:latin typeface="Bangla" pitchFamily="66" charset="0"/>
                <a:cs typeface="Bangla" pitchFamily="66" charset="0"/>
              </a:rPr>
              <a:t> </a:t>
            </a:r>
            <a:r>
              <a:rPr lang="en-US" sz="4400" dirty="0" err="1">
                <a:solidFill>
                  <a:schemeClr val="bg1"/>
                </a:solidFill>
                <a:latin typeface="Bangla" pitchFamily="66" charset="0"/>
                <a:cs typeface="Bangla" pitchFamily="66" charset="0"/>
              </a:rPr>
              <a:t>শূন্যস্থানের</a:t>
            </a:r>
            <a:r>
              <a:rPr lang="en-US" sz="4400" dirty="0">
                <a:solidFill>
                  <a:schemeClr val="bg1"/>
                </a:solidFill>
                <a:latin typeface="Bangla" pitchFamily="66" charset="0"/>
                <a:cs typeface="Bangla" pitchFamily="66" charset="0"/>
              </a:rPr>
              <a:t> </a:t>
            </a:r>
            <a:r>
              <a:rPr lang="en-US" sz="4400" dirty="0" err="1">
                <a:solidFill>
                  <a:schemeClr val="bg1"/>
                </a:solidFill>
                <a:latin typeface="Bangla" pitchFamily="66" charset="0"/>
                <a:cs typeface="Bangla" pitchFamily="66" charset="0"/>
              </a:rPr>
              <a:t>পরিমাপ</a:t>
            </a:r>
            <a:r>
              <a:rPr lang="en-US" sz="4400" dirty="0">
                <a:solidFill>
                  <a:schemeClr val="bg1"/>
                </a:solidFill>
                <a:latin typeface="Bangla" pitchFamily="66" charset="0"/>
                <a:cs typeface="Bangla" pitchFamily="66" charset="0"/>
              </a:rPr>
              <a:t> </a:t>
            </a:r>
            <a:r>
              <a:rPr lang="en-US" sz="4400" dirty="0" err="1">
                <a:solidFill>
                  <a:schemeClr val="bg1"/>
                </a:solidFill>
                <a:latin typeface="Bangla" pitchFamily="66" charset="0"/>
                <a:cs typeface="Bangla" pitchFamily="66" charset="0"/>
              </a:rPr>
              <a:t>অনুসারে</a:t>
            </a:r>
            <a:r>
              <a:rPr lang="en-US" sz="4400" dirty="0">
                <a:solidFill>
                  <a:schemeClr val="bg1"/>
                </a:solidFill>
                <a:latin typeface="Bangla" pitchFamily="66" charset="0"/>
                <a:cs typeface="Bangla" pitchFamily="66" charset="0"/>
              </a:rPr>
              <a:t> )</a:t>
            </a:r>
          </a:p>
          <a:p>
            <a:pPr algn="ctr"/>
            <a:endParaRPr lang="en-US" sz="4400" dirty="0">
              <a:solidFill>
                <a:schemeClr val="bg1"/>
              </a:solidFill>
              <a:latin typeface="Bangla" pitchFamily="66" charset="0"/>
              <a:cs typeface="Bangla" pitchFamily="66" charset="0"/>
            </a:endParaRPr>
          </a:p>
          <a:p>
            <a:r>
              <a:rPr lang="en-US" sz="4400" dirty="0">
                <a:solidFill>
                  <a:schemeClr val="bg1"/>
                </a:solidFill>
                <a:latin typeface="Bangla" pitchFamily="66" charset="0"/>
                <a:cs typeface="Bangla" pitchFamily="66" charset="0"/>
              </a:rPr>
              <a:t> </a:t>
            </a:r>
            <a:r>
              <a:rPr lang="en-US" sz="4400" dirty="0" err="1">
                <a:solidFill>
                  <a:schemeClr val="bg1"/>
                </a:solidFill>
                <a:latin typeface="Bangla" pitchFamily="66" charset="0"/>
                <a:cs typeface="Bangla" pitchFamily="66" charset="0"/>
              </a:rPr>
              <a:t>সংবৃত</a:t>
            </a:r>
            <a:r>
              <a:rPr lang="en-US" sz="4400" dirty="0">
                <a:solidFill>
                  <a:schemeClr val="bg1"/>
                </a:solidFill>
                <a:latin typeface="Bangla" pitchFamily="66" charset="0"/>
                <a:cs typeface="Bangla" pitchFamily="66" charset="0"/>
              </a:rPr>
              <a:t> </a:t>
            </a:r>
            <a:r>
              <a:rPr lang="en-US" sz="4400" dirty="0" err="1">
                <a:solidFill>
                  <a:schemeClr val="bg1"/>
                </a:solidFill>
                <a:latin typeface="Bangla" pitchFamily="66" charset="0"/>
                <a:cs typeface="Bangla" pitchFamily="66" charset="0"/>
              </a:rPr>
              <a:t>স্বরধ্বনি</a:t>
            </a:r>
            <a:r>
              <a:rPr lang="en-US" sz="4400" dirty="0">
                <a:solidFill>
                  <a:schemeClr val="bg1"/>
                </a:solidFill>
                <a:latin typeface="Bangla" pitchFamily="66" charset="0"/>
                <a:cs typeface="Bangla" pitchFamily="66" charset="0"/>
              </a:rPr>
              <a:t> = ই, উ</a:t>
            </a:r>
          </a:p>
          <a:p>
            <a:r>
              <a:rPr lang="en-US" sz="4400" dirty="0">
                <a:solidFill>
                  <a:schemeClr val="bg1"/>
                </a:solidFill>
                <a:latin typeface="Bangla" pitchFamily="66" charset="0"/>
                <a:cs typeface="Bangla" pitchFamily="66" charset="0"/>
              </a:rPr>
              <a:t> </a:t>
            </a:r>
            <a:r>
              <a:rPr lang="en-US" sz="4400" dirty="0" err="1">
                <a:solidFill>
                  <a:schemeClr val="bg1"/>
                </a:solidFill>
                <a:latin typeface="Bangla" pitchFamily="66" charset="0"/>
                <a:cs typeface="Bangla" pitchFamily="66" charset="0"/>
              </a:rPr>
              <a:t>বিবৃত</a:t>
            </a:r>
            <a:r>
              <a:rPr lang="en-US" sz="4400" dirty="0">
                <a:solidFill>
                  <a:schemeClr val="bg1"/>
                </a:solidFill>
                <a:latin typeface="Bangla" pitchFamily="66" charset="0"/>
                <a:cs typeface="Bangla" pitchFamily="66" charset="0"/>
              </a:rPr>
              <a:t> </a:t>
            </a:r>
            <a:r>
              <a:rPr lang="en-US" sz="4400" dirty="0" err="1">
                <a:solidFill>
                  <a:schemeClr val="bg1"/>
                </a:solidFill>
                <a:latin typeface="Bangla" pitchFamily="66" charset="0"/>
                <a:cs typeface="Bangla" pitchFamily="66" charset="0"/>
              </a:rPr>
              <a:t>স্বরধ্বনি</a:t>
            </a:r>
            <a:r>
              <a:rPr lang="en-US" sz="4400" dirty="0">
                <a:solidFill>
                  <a:schemeClr val="bg1"/>
                </a:solidFill>
                <a:latin typeface="Bangla" pitchFamily="66" charset="0"/>
                <a:cs typeface="Bangla" pitchFamily="66" charset="0"/>
              </a:rPr>
              <a:t> = আ</a:t>
            </a:r>
          </a:p>
          <a:p>
            <a:r>
              <a:rPr lang="en-US" sz="4400" dirty="0">
                <a:solidFill>
                  <a:schemeClr val="bg1"/>
                </a:solidFill>
                <a:latin typeface="Bangla" pitchFamily="66" charset="0"/>
                <a:cs typeface="Bangla" pitchFamily="66" charset="0"/>
              </a:rPr>
              <a:t> </a:t>
            </a:r>
            <a:r>
              <a:rPr lang="en-US" sz="4400" dirty="0" err="1">
                <a:solidFill>
                  <a:schemeClr val="bg1"/>
                </a:solidFill>
                <a:latin typeface="Bangla" pitchFamily="66" charset="0"/>
                <a:cs typeface="Bangla" pitchFamily="66" charset="0"/>
              </a:rPr>
              <a:t>অর্ধসংবৃত</a:t>
            </a:r>
            <a:r>
              <a:rPr lang="en-US" sz="4400" dirty="0">
                <a:solidFill>
                  <a:schemeClr val="bg1"/>
                </a:solidFill>
                <a:latin typeface="Bangla" pitchFamily="66" charset="0"/>
                <a:cs typeface="Bangla" pitchFamily="66" charset="0"/>
              </a:rPr>
              <a:t> </a:t>
            </a:r>
            <a:r>
              <a:rPr lang="en-US" sz="4400" dirty="0" err="1">
                <a:solidFill>
                  <a:schemeClr val="bg1"/>
                </a:solidFill>
                <a:latin typeface="Bangla" pitchFamily="66" charset="0"/>
                <a:cs typeface="Bangla" pitchFamily="66" charset="0"/>
              </a:rPr>
              <a:t>স্বরধ্বনি</a:t>
            </a:r>
            <a:r>
              <a:rPr lang="en-US" sz="4400" dirty="0">
                <a:solidFill>
                  <a:schemeClr val="bg1"/>
                </a:solidFill>
                <a:latin typeface="Bangla" pitchFamily="66" charset="0"/>
                <a:cs typeface="Bangla" pitchFamily="66" charset="0"/>
              </a:rPr>
              <a:t> = এ, ও</a:t>
            </a:r>
          </a:p>
          <a:p>
            <a:r>
              <a:rPr lang="en-US" sz="4400" dirty="0">
                <a:solidFill>
                  <a:schemeClr val="bg1"/>
                </a:solidFill>
                <a:latin typeface="Bangla" pitchFamily="66" charset="0"/>
                <a:cs typeface="Bangla" pitchFamily="66" charset="0"/>
              </a:rPr>
              <a:t> </a:t>
            </a:r>
            <a:r>
              <a:rPr lang="en-US" sz="4400" dirty="0" err="1">
                <a:solidFill>
                  <a:schemeClr val="bg1"/>
                </a:solidFill>
                <a:latin typeface="Bangla" pitchFamily="66" charset="0"/>
                <a:cs typeface="Bangla" pitchFamily="66" charset="0"/>
              </a:rPr>
              <a:t>অর্ধবিবৃত</a:t>
            </a:r>
            <a:r>
              <a:rPr lang="en-US" sz="4400" dirty="0">
                <a:solidFill>
                  <a:schemeClr val="bg1"/>
                </a:solidFill>
                <a:latin typeface="Bangla" pitchFamily="66" charset="0"/>
                <a:cs typeface="Bangla" pitchFamily="66" charset="0"/>
              </a:rPr>
              <a:t> </a:t>
            </a:r>
            <a:r>
              <a:rPr lang="en-US" sz="4400" dirty="0" err="1">
                <a:solidFill>
                  <a:schemeClr val="bg1"/>
                </a:solidFill>
                <a:latin typeface="Bangla" pitchFamily="66" charset="0"/>
                <a:cs typeface="Bangla" pitchFamily="66" charset="0"/>
              </a:rPr>
              <a:t>স্বরধ্বনি</a:t>
            </a:r>
            <a:r>
              <a:rPr lang="en-US" sz="4400" dirty="0">
                <a:solidFill>
                  <a:schemeClr val="bg1"/>
                </a:solidFill>
                <a:latin typeface="Bangla" pitchFamily="66" charset="0"/>
                <a:cs typeface="Bangla" pitchFamily="66" charset="0"/>
              </a:rPr>
              <a:t> = </a:t>
            </a:r>
            <a:r>
              <a:rPr lang="en-US" sz="4400" dirty="0" err="1">
                <a:solidFill>
                  <a:schemeClr val="bg1"/>
                </a:solidFill>
                <a:latin typeface="Bangla" pitchFamily="66" charset="0"/>
                <a:cs typeface="Bangla" pitchFamily="66" charset="0"/>
              </a:rPr>
              <a:t>অ্যা</a:t>
            </a:r>
            <a:r>
              <a:rPr lang="en-US" sz="4400" dirty="0">
                <a:solidFill>
                  <a:schemeClr val="bg1"/>
                </a:solidFill>
                <a:latin typeface="Bangla" pitchFamily="66" charset="0"/>
                <a:cs typeface="Bangla" pitchFamily="66" charset="0"/>
              </a:rPr>
              <a:t>, অ</a:t>
            </a:r>
          </a:p>
          <a:p>
            <a:endParaRPr lang="en-US" sz="4400" dirty="0">
              <a:latin typeface="+mj-lt"/>
            </a:endParaRPr>
          </a:p>
        </p:txBody>
      </p:sp>
      <p:sp>
        <p:nvSpPr>
          <p:cNvPr id="2" name="Hexagon 1">
            <a:extLst>
              <a:ext uri="{FF2B5EF4-FFF2-40B4-BE49-F238E27FC236}">
                <a16:creationId xmlns:a16="http://schemas.microsoft.com/office/drawing/2014/main" id="{38AF6043-5F4E-44CC-9162-E451D189DFAD}"/>
              </a:ext>
            </a:extLst>
          </p:cNvPr>
          <p:cNvSpPr/>
          <p:nvPr/>
        </p:nvSpPr>
        <p:spPr>
          <a:xfrm>
            <a:off x="1981200" y="685800"/>
            <a:ext cx="685800" cy="762000"/>
          </a:xfrm>
          <a:prstGeom prst="hexagon">
            <a:avLst/>
          </a:prstGeom>
          <a:solidFill>
            <a:schemeClr val="tx2">
              <a:lumMod val="9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dirty="0">
                <a:solidFill>
                  <a:schemeClr val="bg1"/>
                </a:solidFill>
                <a:latin typeface="Bangla" pitchFamily="66" charset="0"/>
                <a:cs typeface="Bangla" pitchFamily="66" charset="0"/>
              </a:rPr>
              <a:t>৩</a:t>
            </a:r>
            <a:endParaRPr lang="en-IN" sz="6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72849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821D1F19-E760-4450-975D-DF90558377DE}"/>
              </a:ext>
            </a:extLst>
          </p:cNvPr>
          <p:cNvSpPr txBox="1"/>
          <p:nvPr/>
        </p:nvSpPr>
        <p:spPr>
          <a:xfrm>
            <a:off x="457200" y="838200"/>
            <a:ext cx="8343900" cy="48320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4400" dirty="0" err="1">
                <a:solidFill>
                  <a:schemeClr val="bg1"/>
                </a:solidFill>
                <a:latin typeface="Bangla" pitchFamily="66" charset="0"/>
                <a:cs typeface="Bangla" pitchFamily="66" charset="0"/>
              </a:rPr>
              <a:t>স্বরধ্বনির</a:t>
            </a:r>
            <a:r>
              <a:rPr lang="en-US" sz="4400" dirty="0">
                <a:solidFill>
                  <a:schemeClr val="bg1"/>
                </a:solidFill>
                <a:latin typeface="Bangla" pitchFamily="66" charset="0"/>
                <a:cs typeface="Bangla" pitchFamily="66" charset="0"/>
              </a:rPr>
              <a:t> </a:t>
            </a:r>
            <a:r>
              <a:rPr lang="en-US" sz="4400" dirty="0" err="1">
                <a:solidFill>
                  <a:schemeClr val="bg1"/>
                </a:solidFill>
                <a:latin typeface="Bangla" pitchFamily="66" charset="0"/>
                <a:cs typeface="Bangla" pitchFamily="66" charset="0"/>
              </a:rPr>
              <a:t>বর্গীকরণ</a:t>
            </a:r>
            <a:endParaRPr lang="en-US" sz="4400" dirty="0">
              <a:solidFill>
                <a:schemeClr val="bg1"/>
              </a:solidFill>
              <a:latin typeface="Bangla" pitchFamily="66" charset="0"/>
              <a:cs typeface="Bangla" pitchFamily="66" charset="0"/>
            </a:endParaRPr>
          </a:p>
          <a:p>
            <a:pPr algn="ctr"/>
            <a:r>
              <a:rPr lang="en-US" sz="4400" dirty="0">
                <a:solidFill>
                  <a:schemeClr val="bg1"/>
                </a:solidFill>
                <a:latin typeface="Bangla" pitchFamily="66" charset="0"/>
                <a:cs typeface="Bangla" pitchFamily="66" charset="0"/>
              </a:rPr>
              <a:t>( </a:t>
            </a:r>
            <a:r>
              <a:rPr lang="en-US" sz="4400" dirty="0" err="1">
                <a:solidFill>
                  <a:schemeClr val="bg1"/>
                </a:solidFill>
                <a:latin typeface="Bangla" pitchFamily="66" charset="0"/>
                <a:cs typeface="Bangla" pitchFamily="66" charset="0"/>
              </a:rPr>
              <a:t>ওষ্ঠ্যের</a:t>
            </a:r>
            <a:r>
              <a:rPr lang="en-US" sz="4400" dirty="0">
                <a:solidFill>
                  <a:schemeClr val="bg1"/>
                </a:solidFill>
                <a:latin typeface="Bangla" pitchFamily="66" charset="0"/>
                <a:cs typeface="Bangla" pitchFamily="66" charset="0"/>
              </a:rPr>
              <a:t> </a:t>
            </a:r>
            <a:r>
              <a:rPr lang="en-US" sz="4400" dirty="0" err="1">
                <a:solidFill>
                  <a:schemeClr val="bg1"/>
                </a:solidFill>
                <a:latin typeface="Bangla" pitchFamily="66" charset="0"/>
                <a:cs typeface="Bangla" pitchFamily="66" charset="0"/>
              </a:rPr>
              <a:t>আকৃতি</a:t>
            </a:r>
            <a:r>
              <a:rPr lang="en-US" sz="4400" dirty="0">
                <a:solidFill>
                  <a:schemeClr val="bg1"/>
                </a:solidFill>
                <a:latin typeface="Bangla" pitchFamily="66" charset="0"/>
                <a:cs typeface="Bangla" pitchFamily="66" charset="0"/>
              </a:rPr>
              <a:t> </a:t>
            </a:r>
            <a:r>
              <a:rPr lang="en-US" sz="4400" dirty="0" err="1">
                <a:solidFill>
                  <a:schemeClr val="bg1"/>
                </a:solidFill>
                <a:latin typeface="Bangla" pitchFamily="66" charset="0"/>
                <a:cs typeface="Bangla" pitchFamily="66" charset="0"/>
              </a:rPr>
              <a:t>অনুসারে</a:t>
            </a:r>
            <a:r>
              <a:rPr lang="en-US" sz="4400" dirty="0">
                <a:solidFill>
                  <a:schemeClr val="bg1"/>
                </a:solidFill>
                <a:latin typeface="Bangla" pitchFamily="66" charset="0"/>
                <a:cs typeface="Bangla" pitchFamily="66" charset="0"/>
              </a:rPr>
              <a:t> )</a:t>
            </a:r>
          </a:p>
          <a:p>
            <a:pPr algn="ctr"/>
            <a:endParaRPr lang="en-US" sz="4400" dirty="0">
              <a:solidFill>
                <a:schemeClr val="bg1"/>
              </a:solidFill>
              <a:latin typeface="Bangla" pitchFamily="66" charset="0"/>
              <a:cs typeface="Bangla" pitchFamily="66" charset="0"/>
            </a:endParaRPr>
          </a:p>
          <a:p>
            <a:r>
              <a:rPr lang="en-US" sz="4400" dirty="0">
                <a:solidFill>
                  <a:schemeClr val="bg1"/>
                </a:solidFill>
                <a:latin typeface="Bangla" pitchFamily="66" charset="0"/>
                <a:cs typeface="Bangla" pitchFamily="66" charset="0"/>
              </a:rPr>
              <a:t> </a:t>
            </a:r>
            <a:r>
              <a:rPr lang="en-US" sz="4400" dirty="0" err="1">
                <a:solidFill>
                  <a:schemeClr val="bg1"/>
                </a:solidFill>
                <a:latin typeface="Bangla" pitchFamily="66" charset="0"/>
                <a:cs typeface="Bangla" pitchFamily="66" charset="0"/>
              </a:rPr>
              <a:t>প্রসারিত</a:t>
            </a:r>
            <a:r>
              <a:rPr lang="en-US" sz="4400" dirty="0">
                <a:solidFill>
                  <a:schemeClr val="bg1"/>
                </a:solidFill>
                <a:latin typeface="Bangla" pitchFamily="66" charset="0"/>
                <a:cs typeface="Bangla" pitchFamily="66" charset="0"/>
              </a:rPr>
              <a:t> </a:t>
            </a:r>
            <a:r>
              <a:rPr lang="en-US" sz="4400" dirty="0" err="1">
                <a:solidFill>
                  <a:schemeClr val="bg1"/>
                </a:solidFill>
                <a:latin typeface="Bangla" pitchFamily="66" charset="0"/>
                <a:cs typeface="Bangla" pitchFamily="66" charset="0"/>
              </a:rPr>
              <a:t>স্বরধ্বনি</a:t>
            </a:r>
            <a:r>
              <a:rPr lang="en-US" sz="4400" dirty="0">
                <a:solidFill>
                  <a:schemeClr val="bg1"/>
                </a:solidFill>
                <a:latin typeface="Bangla" pitchFamily="66" charset="0"/>
                <a:cs typeface="Bangla" pitchFamily="66" charset="0"/>
              </a:rPr>
              <a:t> = ই, এ, </a:t>
            </a:r>
            <a:r>
              <a:rPr lang="en-US" sz="4400" dirty="0" err="1">
                <a:solidFill>
                  <a:schemeClr val="bg1"/>
                </a:solidFill>
                <a:latin typeface="Bangla" pitchFamily="66" charset="0"/>
                <a:cs typeface="Bangla" pitchFamily="66" charset="0"/>
              </a:rPr>
              <a:t>অ্যা</a:t>
            </a:r>
            <a:endParaRPr lang="en-US" sz="4400" dirty="0">
              <a:solidFill>
                <a:schemeClr val="bg1"/>
              </a:solidFill>
              <a:latin typeface="Bangla" pitchFamily="66" charset="0"/>
              <a:cs typeface="Bangla" pitchFamily="66" charset="0"/>
            </a:endParaRPr>
          </a:p>
          <a:p>
            <a:r>
              <a:rPr lang="en-US" sz="4400" dirty="0">
                <a:solidFill>
                  <a:schemeClr val="bg1"/>
                </a:solidFill>
                <a:latin typeface="Bangla" pitchFamily="66" charset="0"/>
                <a:cs typeface="Bangla" pitchFamily="66" charset="0"/>
              </a:rPr>
              <a:t> </a:t>
            </a:r>
            <a:r>
              <a:rPr lang="en-US" sz="4400" dirty="0" err="1">
                <a:solidFill>
                  <a:schemeClr val="bg1"/>
                </a:solidFill>
                <a:latin typeface="Bangla" pitchFamily="66" charset="0"/>
                <a:cs typeface="Bangla" pitchFamily="66" charset="0"/>
              </a:rPr>
              <a:t>কুঞ্চিত</a:t>
            </a:r>
            <a:r>
              <a:rPr lang="en-US" sz="4400" dirty="0">
                <a:solidFill>
                  <a:schemeClr val="bg1"/>
                </a:solidFill>
                <a:latin typeface="Bangla" pitchFamily="66" charset="0"/>
                <a:cs typeface="Bangla" pitchFamily="66" charset="0"/>
              </a:rPr>
              <a:t> </a:t>
            </a:r>
            <a:r>
              <a:rPr lang="en-US" sz="4400" dirty="0" err="1">
                <a:solidFill>
                  <a:schemeClr val="bg1"/>
                </a:solidFill>
                <a:latin typeface="Bangla" pitchFamily="66" charset="0"/>
                <a:cs typeface="Bangla" pitchFamily="66" charset="0"/>
              </a:rPr>
              <a:t>স্বরধ্বনি</a:t>
            </a:r>
            <a:r>
              <a:rPr lang="en-US" sz="4400" dirty="0">
                <a:solidFill>
                  <a:schemeClr val="bg1"/>
                </a:solidFill>
                <a:latin typeface="Bangla" pitchFamily="66" charset="0"/>
                <a:cs typeface="Bangla" pitchFamily="66" charset="0"/>
              </a:rPr>
              <a:t> = উ, ও, অ</a:t>
            </a:r>
          </a:p>
          <a:p>
            <a:r>
              <a:rPr lang="en-US" sz="4400" dirty="0">
                <a:solidFill>
                  <a:schemeClr val="bg1"/>
                </a:solidFill>
                <a:latin typeface="Bangla" pitchFamily="66" charset="0"/>
                <a:cs typeface="Bangla" pitchFamily="66" charset="0"/>
              </a:rPr>
              <a:t> </a:t>
            </a:r>
            <a:r>
              <a:rPr lang="en-US" sz="4400" dirty="0" err="1">
                <a:solidFill>
                  <a:schemeClr val="bg1"/>
                </a:solidFill>
                <a:latin typeface="Bangla" pitchFamily="66" charset="0"/>
                <a:cs typeface="Bangla" pitchFamily="66" charset="0"/>
              </a:rPr>
              <a:t>মধ্যস্থ</a:t>
            </a:r>
            <a:r>
              <a:rPr lang="en-US" sz="4400" dirty="0">
                <a:solidFill>
                  <a:schemeClr val="bg1"/>
                </a:solidFill>
                <a:latin typeface="Bangla" pitchFamily="66" charset="0"/>
                <a:cs typeface="Bangla" pitchFamily="66" charset="0"/>
              </a:rPr>
              <a:t> </a:t>
            </a:r>
            <a:r>
              <a:rPr lang="en-US" sz="4400" dirty="0" err="1">
                <a:solidFill>
                  <a:schemeClr val="bg1"/>
                </a:solidFill>
                <a:latin typeface="Bangla" pitchFamily="66" charset="0"/>
                <a:cs typeface="Bangla" pitchFamily="66" charset="0"/>
              </a:rPr>
              <a:t>স্বরধ্বনি</a:t>
            </a:r>
            <a:r>
              <a:rPr lang="en-US" sz="4400" dirty="0">
                <a:solidFill>
                  <a:schemeClr val="bg1"/>
                </a:solidFill>
                <a:latin typeface="Bangla" pitchFamily="66" charset="0"/>
                <a:cs typeface="Bangla" pitchFamily="66" charset="0"/>
              </a:rPr>
              <a:t> = আ</a:t>
            </a:r>
          </a:p>
          <a:p>
            <a:endParaRPr lang="en-US" sz="4400" dirty="0">
              <a:latin typeface="+mj-lt"/>
            </a:endParaRPr>
          </a:p>
        </p:txBody>
      </p:sp>
      <p:sp>
        <p:nvSpPr>
          <p:cNvPr id="2" name="Hexagon 1">
            <a:extLst>
              <a:ext uri="{FF2B5EF4-FFF2-40B4-BE49-F238E27FC236}">
                <a16:creationId xmlns:a16="http://schemas.microsoft.com/office/drawing/2014/main" id="{38AF6043-5F4E-44CC-9162-E451D189DFAD}"/>
              </a:ext>
            </a:extLst>
          </p:cNvPr>
          <p:cNvSpPr/>
          <p:nvPr/>
        </p:nvSpPr>
        <p:spPr>
          <a:xfrm>
            <a:off x="1981200" y="685800"/>
            <a:ext cx="685800" cy="762000"/>
          </a:xfrm>
          <a:prstGeom prst="hexagon">
            <a:avLst/>
          </a:prstGeom>
          <a:solidFill>
            <a:schemeClr val="tx2">
              <a:lumMod val="9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dirty="0">
                <a:solidFill>
                  <a:schemeClr val="bg1"/>
                </a:solidFill>
                <a:latin typeface="Bangla" pitchFamily="66" charset="0"/>
                <a:cs typeface="Bangla" pitchFamily="66" charset="0"/>
              </a:rPr>
              <a:t>৪</a:t>
            </a:r>
            <a:endParaRPr lang="en-IN" sz="6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23926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64</TotalTime>
  <Words>530</Words>
  <Application>Microsoft Office PowerPoint</Application>
  <PresentationFormat>On-screen Show (4:3)</PresentationFormat>
  <Paragraphs>94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</vt:lpstr>
      <vt:lpstr>Bangla</vt:lpstr>
      <vt:lpstr>Calibri</vt:lpstr>
      <vt:lpstr>Wingdings</vt:lpstr>
      <vt:lpstr>Office Theme</vt:lpstr>
      <vt:lpstr>খলিসানী মহাবিদ্যালয়  বাংলা বিভাগ (সাম্মানিক )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খলিসানী মহাবিদ্যালয়  বাংলা বিভাগ (সাম্মানিক )</dc:title>
  <dc:creator>Dhrubajyoti</dc:creator>
  <cp:lastModifiedBy>Dhrubajyoti</cp:lastModifiedBy>
  <cp:revision>8</cp:revision>
  <dcterms:created xsi:type="dcterms:W3CDTF">2020-09-11T03:57:29Z</dcterms:created>
  <dcterms:modified xsi:type="dcterms:W3CDTF">2020-09-11T05:02:22Z</dcterms:modified>
</cp:coreProperties>
</file>